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350" r:id="rId2"/>
    <p:sldId id="310" r:id="rId3"/>
    <p:sldId id="256" r:id="rId4"/>
    <p:sldId id="351" r:id="rId5"/>
    <p:sldId id="343" r:id="rId6"/>
    <p:sldId id="344" r:id="rId7"/>
    <p:sldId id="345" r:id="rId8"/>
    <p:sldId id="278" r:id="rId9"/>
    <p:sldId id="279" r:id="rId10"/>
    <p:sldId id="281" r:id="rId11"/>
    <p:sldId id="342" r:id="rId12"/>
    <p:sldId id="295" r:id="rId13"/>
    <p:sldId id="299" r:id="rId14"/>
    <p:sldId id="298" r:id="rId15"/>
    <p:sldId id="308" r:id="rId16"/>
    <p:sldId id="262" r:id="rId17"/>
    <p:sldId id="263" r:id="rId18"/>
    <p:sldId id="266" r:id="rId19"/>
    <p:sldId id="269" r:id="rId20"/>
    <p:sldId id="287" r:id="rId21"/>
    <p:sldId id="282" r:id="rId22"/>
    <p:sldId id="309" r:id="rId23"/>
    <p:sldId id="349" r:id="rId24"/>
    <p:sldId id="294" r:id="rId25"/>
    <p:sldId id="272" r:id="rId26"/>
    <p:sldId id="273" r:id="rId27"/>
    <p:sldId id="292" r:id="rId28"/>
    <p:sldId id="323" r:id="rId29"/>
    <p:sldId id="324" r:id="rId30"/>
    <p:sldId id="325" r:id="rId31"/>
    <p:sldId id="326" r:id="rId32"/>
    <p:sldId id="327" r:id="rId33"/>
    <p:sldId id="328" r:id="rId34"/>
    <p:sldId id="329" r:id="rId35"/>
    <p:sldId id="330" r:id="rId36"/>
    <p:sldId id="331" r:id="rId37"/>
    <p:sldId id="332" r:id="rId38"/>
    <p:sldId id="348" r:id="rId39"/>
    <p:sldId id="341" r:id="rId40"/>
    <p:sldId id="346" r:id="rId41"/>
    <p:sldId id="347" r:id="rId42"/>
    <p:sldId id="333" r:id="rId43"/>
    <p:sldId id="334" r:id="rId44"/>
    <p:sldId id="335" r:id="rId45"/>
    <p:sldId id="336" r:id="rId46"/>
    <p:sldId id="318" r:id="rId47"/>
    <p:sldId id="311" r:id="rId48"/>
    <p:sldId id="321" r:id="rId49"/>
    <p:sldId id="322" r:id="rId50"/>
    <p:sldId id="319" r:id="rId51"/>
    <p:sldId id="312" r:id="rId52"/>
    <p:sldId id="313" r:id="rId53"/>
    <p:sldId id="314" r:id="rId54"/>
    <p:sldId id="317" r:id="rId55"/>
    <p:sldId id="316" r:id="rId56"/>
    <p:sldId id="307" r:id="rId5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MYqQYErDnqOIe2qYLRwP/U9q9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EEAAD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7" autoAdjust="0"/>
    <p:restoredTop sz="97093" autoAdjust="0"/>
  </p:normalViewPr>
  <p:slideViewPr>
    <p:cSldViewPr snapToGrid="0">
      <p:cViewPr>
        <p:scale>
          <a:sx n="50" d="100"/>
          <a:sy n="50" d="100"/>
        </p:scale>
        <p:origin x="-123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386A9-0126-45E4-8D08-75C947FF95E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983B9B-33B8-4421-BEC2-71706CF02C5B}">
      <dgm:prSet phldrT="[Text]" custT="1"/>
      <dgm:spPr>
        <a:solidFill>
          <a:srgbClr val="F50527"/>
        </a:solidFill>
        <a:ln cmpd="sng"/>
      </dgm:spPr>
      <dgm:t>
        <a:bodyPr/>
        <a:lstStyle/>
        <a:p>
          <a:r>
            <a:rPr lang="en-US" sz="2400" b="1" dirty="0" smtClean="0">
              <a:solidFill>
                <a:schemeClr val="tx1"/>
              </a:solidFill>
              <a:latin typeface="Times New Roman" pitchFamily="18" charset="0"/>
              <a:cs typeface="Times New Roman" pitchFamily="18" charset="0"/>
            </a:rPr>
            <a:t>LIBRARY SERVICES</a:t>
          </a:r>
          <a:endParaRPr lang="en-US" sz="2400" b="1" dirty="0">
            <a:solidFill>
              <a:schemeClr val="tx1"/>
            </a:solidFill>
            <a:latin typeface="Times New Roman" pitchFamily="18" charset="0"/>
            <a:cs typeface="Times New Roman" pitchFamily="18" charset="0"/>
          </a:endParaRPr>
        </a:p>
      </dgm:t>
    </dgm:pt>
    <dgm:pt modelId="{6299FEEC-0085-443E-B3B8-F83AC6DE226D}" type="parTrans" cxnId="{DB04FAD8-BF01-4725-AC2C-15BD611C961D}">
      <dgm:prSet/>
      <dgm:spPr/>
      <dgm:t>
        <a:bodyPr/>
        <a:lstStyle/>
        <a:p>
          <a:endParaRPr lang="en-US"/>
        </a:p>
      </dgm:t>
    </dgm:pt>
    <dgm:pt modelId="{849E6520-CA70-4E2E-A0C8-506BC90CFED4}" type="sibTrans" cxnId="{DB04FAD8-BF01-4725-AC2C-15BD611C961D}">
      <dgm:prSet/>
      <dgm:spPr/>
      <dgm:t>
        <a:bodyPr/>
        <a:lstStyle/>
        <a:p>
          <a:endParaRPr lang="en-US"/>
        </a:p>
      </dgm:t>
    </dgm:pt>
    <dgm:pt modelId="{D3E595E5-D800-4ADE-9797-5A1CDECAE76F}">
      <dgm:prSet phldrT="[Text]" custT="1"/>
      <dgm:spPr>
        <a:solidFill>
          <a:schemeClr val="accent3"/>
        </a:solidFill>
        <a:ln cmpd="sng"/>
        <a:effectLst>
          <a:outerShdw blurRad="50800" dist="38100" dir="2700000" algn="tl" rotWithShape="0">
            <a:prstClr val="black">
              <a:alpha val="40000"/>
            </a:prstClr>
          </a:outerShdw>
        </a:effectLst>
      </dgm:spPr>
      <dgm:t>
        <a:bodyPr/>
        <a:lstStyle/>
        <a:p>
          <a:r>
            <a:rPr lang="en-US" sz="1600" b="1" dirty="0" smtClean="0">
              <a:solidFill>
                <a:schemeClr val="tx1"/>
              </a:solidFill>
              <a:latin typeface="Times New Roman" pitchFamily="18" charset="0"/>
              <a:cs typeface="Times New Roman" pitchFamily="18" charset="0"/>
            </a:rPr>
            <a:t>CIRCULATION SERVICE</a:t>
          </a:r>
          <a:endParaRPr lang="en-US" sz="1600" b="1" dirty="0">
            <a:solidFill>
              <a:schemeClr val="tx1"/>
            </a:solidFill>
          </a:endParaRPr>
        </a:p>
      </dgm:t>
    </dgm:pt>
    <dgm:pt modelId="{1EC7075B-E0AD-488F-8B11-7FFDD6569EB7}" type="parTrans" cxnId="{959AA1EB-8AFA-4AA7-B3E8-0A7DBF35ABE4}">
      <dgm:prSet/>
      <dgm:spPr>
        <a:solidFill>
          <a:schemeClr val="tx1"/>
        </a:solidFill>
      </dgm:spPr>
      <dgm:t>
        <a:bodyPr/>
        <a:lstStyle/>
        <a:p>
          <a:endParaRPr lang="en-US"/>
        </a:p>
      </dgm:t>
    </dgm:pt>
    <dgm:pt modelId="{FC81AD6C-31CD-4C16-90C0-B1C1E90179EE}" type="sibTrans" cxnId="{959AA1EB-8AFA-4AA7-B3E8-0A7DBF35ABE4}">
      <dgm:prSet/>
      <dgm:spPr/>
      <dgm:t>
        <a:bodyPr/>
        <a:lstStyle/>
        <a:p>
          <a:endParaRPr lang="en-US"/>
        </a:p>
      </dgm:t>
    </dgm:pt>
    <dgm:pt modelId="{9A1A4077-B3F8-4638-8C7B-995758460421}">
      <dgm:prSet phldrT="[Text]" custT="1"/>
      <dgm:spPr>
        <a:solidFill>
          <a:schemeClr val="accent3"/>
        </a:solidFill>
        <a:ln cmpd="sng"/>
        <a:effectLst>
          <a:outerShdw blurRad="50800" dist="38100" dir="2700000" algn="tl" rotWithShape="0">
            <a:prstClr val="black">
              <a:alpha val="40000"/>
            </a:prstClr>
          </a:outerShdw>
        </a:effectLst>
      </dgm:spPr>
      <dgm:t>
        <a:bodyPr/>
        <a:lstStyle/>
        <a:p>
          <a:r>
            <a:rPr lang="en-US" sz="1600" b="1" dirty="0" smtClean="0">
              <a:solidFill>
                <a:schemeClr val="tx1"/>
              </a:solidFill>
              <a:latin typeface="Times New Roman" pitchFamily="18" charset="0"/>
              <a:cs typeface="Times New Roman" pitchFamily="18" charset="0"/>
            </a:rPr>
            <a:t>TECHNICAL SERVICE</a:t>
          </a:r>
          <a:endParaRPr lang="en-US" sz="1600" b="1" dirty="0">
            <a:solidFill>
              <a:schemeClr val="tx1"/>
            </a:solidFill>
          </a:endParaRPr>
        </a:p>
      </dgm:t>
    </dgm:pt>
    <dgm:pt modelId="{EA99AF42-AFFB-45BA-8DF7-08E258DA5309}" type="parTrans" cxnId="{CE13E14A-02B9-4D1B-BFCD-347FFE568779}">
      <dgm:prSet/>
      <dgm:spPr>
        <a:solidFill>
          <a:schemeClr val="tx1"/>
        </a:solidFill>
      </dgm:spPr>
      <dgm:t>
        <a:bodyPr/>
        <a:lstStyle/>
        <a:p>
          <a:endParaRPr lang="en-US"/>
        </a:p>
      </dgm:t>
    </dgm:pt>
    <dgm:pt modelId="{BDBF47E0-E491-426D-883D-96269262398F}" type="sibTrans" cxnId="{CE13E14A-02B9-4D1B-BFCD-347FFE568779}">
      <dgm:prSet/>
      <dgm:spPr/>
      <dgm:t>
        <a:bodyPr/>
        <a:lstStyle/>
        <a:p>
          <a:endParaRPr lang="en-US"/>
        </a:p>
      </dgm:t>
    </dgm:pt>
    <dgm:pt modelId="{8F375CE5-60D8-4920-88A7-321EF166ECBB}">
      <dgm:prSet phldrT="[Text]" custT="1"/>
      <dgm:spPr>
        <a:solidFill>
          <a:schemeClr val="accent3"/>
        </a:solidFill>
        <a:ln cmpd="sng"/>
        <a:effectLst>
          <a:outerShdw blurRad="50800" dist="38100" dir="2700000" algn="tl" rotWithShape="0">
            <a:prstClr val="black">
              <a:alpha val="40000"/>
            </a:prstClr>
          </a:outerShdw>
        </a:effectLst>
      </dgm:spPr>
      <dgm:t>
        <a:bodyPr/>
        <a:lstStyle/>
        <a:p>
          <a:r>
            <a:rPr lang="en-US" sz="1600" b="1" dirty="0" smtClean="0">
              <a:solidFill>
                <a:schemeClr val="tx1"/>
              </a:solidFill>
              <a:latin typeface="Times New Roman" pitchFamily="18" charset="0"/>
              <a:cs typeface="Times New Roman" pitchFamily="18" charset="0"/>
            </a:rPr>
            <a:t>WEB OPAC</a:t>
          </a:r>
          <a:endParaRPr lang="en-US" sz="1600" b="1" dirty="0">
            <a:solidFill>
              <a:schemeClr val="tx1"/>
            </a:solidFill>
          </a:endParaRPr>
        </a:p>
      </dgm:t>
    </dgm:pt>
    <dgm:pt modelId="{9D54DFFC-B50A-45AD-800E-CDE000A4C13F}" type="parTrans" cxnId="{B7452EF9-4059-4C6E-9817-7C240AD4E7F5}">
      <dgm:prSet/>
      <dgm:spPr>
        <a:solidFill>
          <a:schemeClr val="tx1"/>
        </a:solidFill>
      </dgm:spPr>
      <dgm:t>
        <a:bodyPr/>
        <a:lstStyle/>
        <a:p>
          <a:endParaRPr lang="en-US"/>
        </a:p>
      </dgm:t>
    </dgm:pt>
    <dgm:pt modelId="{B3F2F8BD-DBF3-4F6B-ABC3-BED4158F9912}" type="sibTrans" cxnId="{B7452EF9-4059-4C6E-9817-7C240AD4E7F5}">
      <dgm:prSet/>
      <dgm:spPr/>
      <dgm:t>
        <a:bodyPr/>
        <a:lstStyle/>
        <a:p>
          <a:endParaRPr lang="en-US"/>
        </a:p>
      </dgm:t>
    </dgm:pt>
    <dgm:pt modelId="{2E514C27-B8E4-4E49-810D-F219B16E9E71}">
      <dgm:prSet phldrT="[Text]" custT="1"/>
      <dgm:spPr>
        <a:solidFill>
          <a:schemeClr val="accent3"/>
        </a:solidFill>
        <a:ln cmpd="sng"/>
      </dgm:spPr>
      <dgm:t>
        <a:bodyPr/>
        <a:lstStyle/>
        <a:p>
          <a:r>
            <a:rPr lang="en-US" sz="1600" b="1" dirty="0" smtClean="0">
              <a:solidFill>
                <a:schemeClr val="tx1"/>
              </a:solidFill>
              <a:latin typeface="Times New Roman" pitchFamily="18" charset="0"/>
              <a:cs typeface="Times New Roman" pitchFamily="18" charset="0"/>
            </a:rPr>
            <a:t>RESERVATION SERVICE</a:t>
          </a:r>
          <a:endParaRPr lang="en-US" sz="1600" b="1" dirty="0">
            <a:solidFill>
              <a:schemeClr val="tx1"/>
            </a:solidFill>
          </a:endParaRPr>
        </a:p>
      </dgm:t>
    </dgm:pt>
    <dgm:pt modelId="{62DA203A-DFBB-4A39-9167-459C7EC57C84}" type="parTrans" cxnId="{9E5733C9-7B96-4C4E-9B80-AA68A551DD94}">
      <dgm:prSet/>
      <dgm:spPr>
        <a:solidFill>
          <a:schemeClr val="tx1"/>
        </a:solidFill>
      </dgm:spPr>
      <dgm:t>
        <a:bodyPr/>
        <a:lstStyle/>
        <a:p>
          <a:endParaRPr lang="en-US"/>
        </a:p>
      </dgm:t>
    </dgm:pt>
    <dgm:pt modelId="{7884E348-EDE3-4F6B-AB13-35DC55884603}" type="sibTrans" cxnId="{9E5733C9-7B96-4C4E-9B80-AA68A551DD94}">
      <dgm:prSet/>
      <dgm:spPr/>
      <dgm:t>
        <a:bodyPr/>
        <a:lstStyle/>
        <a:p>
          <a:endParaRPr lang="en-US"/>
        </a:p>
      </dgm:t>
    </dgm:pt>
    <dgm:pt modelId="{A90FD060-A08D-4F01-B30E-D6A9A7FC106A}">
      <dgm:prSet phldrT="[Text]"/>
      <dgm:spPr/>
      <dgm:t>
        <a:bodyPr/>
        <a:lstStyle/>
        <a:p>
          <a:endParaRPr lang="en-US" dirty="0"/>
        </a:p>
      </dgm:t>
    </dgm:pt>
    <dgm:pt modelId="{F3443D56-E336-43A0-B863-6D6E6332CC83}" type="parTrans" cxnId="{A440A0DD-0479-4B81-B4C1-A6F3F33FDE08}">
      <dgm:prSet/>
      <dgm:spPr/>
      <dgm:t>
        <a:bodyPr/>
        <a:lstStyle/>
        <a:p>
          <a:endParaRPr lang="en-US"/>
        </a:p>
      </dgm:t>
    </dgm:pt>
    <dgm:pt modelId="{586B328F-B2D1-4390-8EFB-8DF72A33670F}" type="sibTrans" cxnId="{A440A0DD-0479-4B81-B4C1-A6F3F33FDE08}">
      <dgm:prSet/>
      <dgm:spPr/>
      <dgm:t>
        <a:bodyPr/>
        <a:lstStyle/>
        <a:p>
          <a:endParaRPr lang="en-US"/>
        </a:p>
      </dgm:t>
    </dgm:pt>
    <dgm:pt modelId="{F2EC1BDF-7191-40E3-B756-EEA7E9162935}">
      <dgm:prSet phldrT="[Text]" custT="1"/>
      <dgm:spPr>
        <a:solidFill>
          <a:schemeClr val="accent3"/>
        </a:solidFill>
        <a:ln cmpd="sng"/>
        <a:effectLst>
          <a:outerShdw blurRad="50800" dist="38100" dir="2700000" algn="tl" rotWithShape="0">
            <a:prstClr val="black">
              <a:alpha val="40000"/>
            </a:prstClr>
          </a:outerShdw>
        </a:effectLst>
      </dgm:spPr>
      <dgm:t>
        <a:bodyPr/>
        <a:lstStyle/>
        <a:p>
          <a:endParaRPr lang="en-US" sz="1600" dirty="0" smtClean="0">
            <a:latin typeface="Times New Roman" pitchFamily="18" charset="0"/>
            <a:cs typeface="Times New Roman" pitchFamily="18" charset="0"/>
          </a:endParaRPr>
        </a:p>
        <a:p>
          <a:r>
            <a:rPr lang="en-US" sz="1600" b="1" dirty="0" smtClean="0">
              <a:solidFill>
                <a:schemeClr val="tx1"/>
              </a:solidFill>
              <a:latin typeface="Times New Roman" pitchFamily="18" charset="0"/>
              <a:cs typeface="Times New Roman" pitchFamily="18" charset="0"/>
            </a:rPr>
            <a:t>REFERENCE SERVICE</a:t>
          </a:r>
        </a:p>
        <a:p>
          <a:endParaRPr lang="en-US" sz="1400" dirty="0"/>
        </a:p>
      </dgm:t>
    </dgm:pt>
    <dgm:pt modelId="{DE75430A-7BEE-444F-B88D-93B800FB672D}" type="parTrans" cxnId="{401A0C59-A9B6-40E9-88AD-717225BCF9C8}">
      <dgm:prSet/>
      <dgm:spPr>
        <a:solidFill>
          <a:schemeClr val="tx1"/>
        </a:solidFill>
      </dgm:spPr>
      <dgm:t>
        <a:bodyPr/>
        <a:lstStyle/>
        <a:p>
          <a:endParaRPr lang="en-US"/>
        </a:p>
      </dgm:t>
    </dgm:pt>
    <dgm:pt modelId="{D4015222-E826-4DC4-8498-46A6564D012A}" type="sibTrans" cxnId="{401A0C59-A9B6-40E9-88AD-717225BCF9C8}">
      <dgm:prSet/>
      <dgm:spPr/>
      <dgm:t>
        <a:bodyPr/>
        <a:lstStyle/>
        <a:p>
          <a:endParaRPr lang="en-US"/>
        </a:p>
      </dgm:t>
    </dgm:pt>
    <dgm:pt modelId="{5BB591F4-F72F-4CA3-B17B-6FF387C9DECD}" type="pres">
      <dgm:prSet presAssocID="{6AA386A9-0126-45E4-8D08-75C947FF95E3}" presName="cycle" presStyleCnt="0">
        <dgm:presLayoutVars>
          <dgm:chMax val="1"/>
          <dgm:dir/>
          <dgm:animLvl val="ctr"/>
          <dgm:resizeHandles val="exact"/>
        </dgm:presLayoutVars>
      </dgm:prSet>
      <dgm:spPr/>
      <dgm:t>
        <a:bodyPr/>
        <a:lstStyle/>
        <a:p>
          <a:endParaRPr lang="en-US"/>
        </a:p>
      </dgm:t>
    </dgm:pt>
    <dgm:pt modelId="{38DAD288-E262-4E4A-A057-75D9CC72235D}" type="pres">
      <dgm:prSet presAssocID="{FF983B9B-33B8-4421-BEC2-71706CF02C5B}" presName="centerShape" presStyleLbl="node0" presStyleIdx="0" presStyleCnt="1" custScaleX="111443" custLinFactNeighborX="221" custLinFactNeighborY="453"/>
      <dgm:spPr/>
      <dgm:t>
        <a:bodyPr/>
        <a:lstStyle/>
        <a:p>
          <a:endParaRPr lang="en-US"/>
        </a:p>
      </dgm:t>
    </dgm:pt>
    <dgm:pt modelId="{F157784B-5986-463D-BC6A-CA3B904A3A4E}" type="pres">
      <dgm:prSet presAssocID="{1EC7075B-E0AD-488F-8B11-7FFDD6569EB7}" presName="parTrans" presStyleLbl="bgSibTrans2D1" presStyleIdx="0" presStyleCnt="5"/>
      <dgm:spPr/>
      <dgm:t>
        <a:bodyPr/>
        <a:lstStyle/>
        <a:p>
          <a:endParaRPr lang="en-US"/>
        </a:p>
      </dgm:t>
    </dgm:pt>
    <dgm:pt modelId="{94E95477-981E-4E3F-9EF7-1B45D4AC0617}" type="pres">
      <dgm:prSet presAssocID="{D3E595E5-D800-4ADE-9797-5A1CDECAE76F}" presName="node" presStyleLbl="node1" presStyleIdx="0" presStyleCnt="5" custScaleX="120272">
        <dgm:presLayoutVars>
          <dgm:bulletEnabled val="1"/>
        </dgm:presLayoutVars>
      </dgm:prSet>
      <dgm:spPr/>
      <dgm:t>
        <a:bodyPr/>
        <a:lstStyle/>
        <a:p>
          <a:endParaRPr lang="en-US"/>
        </a:p>
      </dgm:t>
    </dgm:pt>
    <dgm:pt modelId="{48FFAD02-8B79-451A-A002-724EEF55C865}" type="pres">
      <dgm:prSet presAssocID="{EA99AF42-AFFB-45BA-8DF7-08E258DA5309}" presName="parTrans" presStyleLbl="bgSibTrans2D1" presStyleIdx="1" presStyleCnt="5"/>
      <dgm:spPr/>
      <dgm:t>
        <a:bodyPr/>
        <a:lstStyle/>
        <a:p>
          <a:endParaRPr lang="en-US"/>
        </a:p>
      </dgm:t>
    </dgm:pt>
    <dgm:pt modelId="{ABE94928-85A1-4F77-B631-E9B932B01564}" type="pres">
      <dgm:prSet presAssocID="{9A1A4077-B3F8-4638-8C7B-995758460421}" presName="node" presStyleLbl="node1" presStyleIdx="1" presStyleCnt="5" custScaleX="123385">
        <dgm:presLayoutVars>
          <dgm:bulletEnabled val="1"/>
        </dgm:presLayoutVars>
      </dgm:prSet>
      <dgm:spPr/>
      <dgm:t>
        <a:bodyPr/>
        <a:lstStyle/>
        <a:p>
          <a:endParaRPr lang="en-US"/>
        </a:p>
      </dgm:t>
    </dgm:pt>
    <dgm:pt modelId="{54E8FD06-7D77-4B22-A0AD-FA41839CE31B}" type="pres">
      <dgm:prSet presAssocID="{9D54DFFC-B50A-45AD-800E-CDE000A4C13F}" presName="parTrans" presStyleLbl="bgSibTrans2D1" presStyleIdx="2" presStyleCnt="5"/>
      <dgm:spPr/>
      <dgm:t>
        <a:bodyPr/>
        <a:lstStyle/>
        <a:p>
          <a:endParaRPr lang="en-US"/>
        </a:p>
      </dgm:t>
    </dgm:pt>
    <dgm:pt modelId="{9FC55DAC-DE16-4035-B2A9-326A233FE82D}" type="pres">
      <dgm:prSet presAssocID="{8F375CE5-60D8-4920-88A7-321EF166ECBB}" presName="node" presStyleLbl="node1" presStyleIdx="2" presStyleCnt="5" custScaleX="123543" custRadScaleRad="103708" custRadScaleInc="2214">
        <dgm:presLayoutVars>
          <dgm:bulletEnabled val="1"/>
        </dgm:presLayoutVars>
      </dgm:prSet>
      <dgm:spPr/>
      <dgm:t>
        <a:bodyPr/>
        <a:lstStyle/>
        <a:p>
          <a:endParaRPr lang="en-US"/>
        </a:p>
      </dgm:t>
    </dgm:pt>
    <dgm:pt modelId="{2C044CDA-BAB5-436C-805A-E0A800C362B4}" type="pres">
      <dgm:prSet presAssocID="{62DA203A-DFBB-4A39-9167-459C7EC57C84}" presName="parTrans" presStyleLbl="bgSibTrans2D1" presStyleIdx="3" presStyleCnt="5"/>
      <dgm:spPr/>
      <dgm:t>
        <a:bodyPr/>
        <a:lstStyle/>
        <a:p>
          <a:endParaRPr lang="en-US"/>
        </a:p>
      </dgm:t>
    </dgm:pt>
    <dgm:pt modelId="{63D32CF0-2E7F-4106-BDE4-A527961167FA}" type="pres">
      <dgm:prSet presAssocID="{2E514C27-B8E4-4E49-810D-F219B16E9E71}" presName="node" presStyleLbl="node1" presStyleIdx="3" presStyleCnt="5" custScaleX="113317">
        <dgm:presLayoutVars>
          <dgm:bulletEnabled val="1"/>
        </dgm:presLayoutVars>
      </dgm:prSet>
      <dgm:spPr/>
      <dgm:t>
        <a:bodyPr/>
        <a:lstStyle/>
        <a:p>
          <a:endParaRPr lang="en-US"/>
        </a:p>
      </dgm:t>
    </dgm:pt>
    <dgm:pt modelId="{9B999238-3E20-4A1B-ADBB-158E9504B4F4}" type="pres">
      <dgm:prSet presAssocID="{DE75430A-7BEE-444F-B88D-93B800FB672D}" presName="parTrans" presStyleLbl="bgSibTrans2D1" presStyleIdx="4" presStyleCnt="5"/>
      <dgm:spPr/>
      <dgm:t>
        <a:bodyPr/>
        <a:lstStyle/>
        <a:p>
          <a:endParaRPr lang="en-US"/>
        </a:p>
      </dgm:t>
    </dgm:pt>
    <dgm:pt modelId="{49850711-6DFA-4114-863A-C706023D3208}" type="pres">
      <dgm:prSet presAssocID="{F2EC1BDF-7191-40E3-B756-EEA7E9162935}" presName="node" presStyleLbl="node1" presStyleIdx="4" presStyleCnt="5" custScaleX="120340">
        <dgm:presLayoutVars>
          <dgm:bulletEnabled val="1"/>
        </dgm:presLayoutVars>
      </dgm:prSet>
      <dgm:spPr/>
      <dgm:t>
        <a:bodyPr/>
        <a:lstStyle/>
        <a:p>
          <a:endParaRPr lang="en-US"/>
        </a:p>
      </dgm:t>
    </dgm:pt>
  </dgm:ptLst>
  <dgm:cxnLst>
    <dgm:cxn modelId="{00EF0642-EEDB-4F1B-A5C8-1BCF38D3AF52}" type="presOf" srcId="{EA99AF42-AFFB-45BA-8DF7-08E258DA5309}" destId="{48FFAD02-8B79-451A-A002-724EEF55C865}" srcOrd="0" destOrd="0" presId="urn:microsoft.com/office/officeart/2005/8/layout/radial4"/>
    <dgm:cxn modelId="{B7452EF9-4059-4C6E-9817-7C240AD4E7F5}" srcId="{FF983B9B-33B8-4421-BEC2-71706CF02C5B}" destId="{8F375CE5-60D8-4920-88A7-321EF166ECBB}" srcOrd="2" destOrd="0" parTransId="{9D54DFFC-B50A-45AD-800E-CDE000A4C13F}" sibTransId="{B3F2F8BD-DBF3-4F6B-ABC3-BED4158F9912}"/>
    <dgm:cxn modelId="{FC952CBC-3696-40FC-9E78-102D375A4A96}" type="presOf" srcId="{6AA386A9-0126-45E4-8D08-75C947FF95E3}" destId="{5BB591F4-F72F-4CA3-B17B-6FF387C9DECD}" srcOrd="0" destOrd="0" presId="urn:microsoft.com/office/officeart/2005/8/layout/radial4"/>
    <dgm:cxn modelId="{9E5733C9-7B96-4C4E-9B80-AA68A551DD94}" srcId="{FF983B9B-33B8-4421-BEC2-71706CF02C5B}" destId="{2E514C27-B8E4-4E49-810D-F219B16E9E71}" srcOrd="3" destOrd="0" parTransId="{62DA203A-DFBB-4A39-9167-459C7EC57C84}" sibTransId="{7884E348-EDE3-4F6B-AB13-35DC55884603}"/>
    <dgm:cxn modelId="{B8AAE808-329F-4BC8-B53E-A1D65E868192}" type="presOf" srcId="{F2EC1BDF-7191-40E3-B756-EEA7E9162935}" destId="{49850711-6DFA-4114-863A-C706023D3208}" srcOrd="0" destOrd="0" presId="urn:microsoft.com/office/officeart/2005/8/layout/radial4"/>
    <dgm:cxn modelId="{C5FE254A-91F3-460A-986B-6A9935E29058}" type="presOf" srcId="{1EC7075B-E0AD-488F-8B11-7FFDD6569EB7}" destId="{F157784B-5986-463D-BC6A-CA3B904A3A4E}" srcOrd="0" destOrd="0" presId="urn:microsoft.com/office/officeart/2005/8/layout/radial4"/>
    <dgm:cxn modelId="{D790157C-1833-4894-A439-7C748AD7EEE5}" type="presOf" srcId="{62DA203A-DFBB-4A39-9167-459C7EC57C84}" destId="{2C044CDA-BAB5-436C-805A-E0A800C362B4}" srcOrd="0" destOrd="0" presId="urn:microsoft.com/office/officeart/2005/8/layout/radial4"/>
    <dgm:cxn modelId="{CE13E14A-02B9-4D1B-BFCD-347FFE568779}" srcId="{FF983B9B-33B8-4421-BEC2-71706CF02C5B}" destId="{9A1A4077-B3F8-4638-8C7B-995758460421}" srcOrd="1" destOrd="0" parTransId="{EA99AF42-AFFB-45BA-8DF7-08E258DA5309}" sibTransId="{BDBF47E0-E491-426D-883D-96269262398F}"/>
    <dgm:cxn modelId="{DB04FAD8-BF01-4725-AC2C-15BD611C961D}" srcId="{6AA386A9-0126-45E4-8D08-75C947FF95E3}" destId="{FF983B9B-33B8-4421-BEC2-71706CF02C5B}" srcOrd="0" destOrd="0" parTransId="{6299FEEC-0085-443E-B3B8-F83AC6DE226D}" sibTransId="{849E6520-CA70-4E2E-A0C8-506BC90CFED4}"/>
    <dgm:cxn modelId="{401A0C59-A9B6-40E9-88AD-717225BCF9C8}" srcId="{FF983B9B-33B8-4421-BEC2-71706CF02C5B}" destId="{F2EC1BDF-7191-40E3-B756-EEA7E9162935}" srcOrd="4" destOrd="0" parTransId="{DE75430A-7BEE-444F-B88D-93B800FB672D}" sibTransId="{D4015222-E826-4DC4-8498-46A6564D012A}"/>
    <dgm:cxn modelId="{A440A0DD-0479-4B81-B4C1-A6F3F33FDE08}" srcId="{6AA386A9-0126-45E4-8D08-75C947FF95E3}" destId="{A90FD060-A08D-4F01-B30E-D6A9A7FC106A}" srcOrd="1" destOrd="0" parTransId="{F3443D56-E336-43A0-B863-6D6E6332CC83}" sibTransId="{586B328F-B2D1-4390-8EFB-8DF72A33670F}"/>
    <dgm:cxn modelId="{DA8A695C-B086-43DC-B81C-AF0957B65020}" type="presOf" srcId="{D3E595E5-D800-4ADE-9797-5A1CDECAE76F}" destId="{94E95477-981E-4E3F-9EF7-1B45D4AC0617}" srcOrd="0" destOrd="0" presId="urn:microsoft.com/office/officeart/2005/8/layout/radial4"/>
    <dgm:cxn modelId="{4CFD0663-D274-4115-9590-FEC03D9BC116}" type="presOf" srcId="{9A1A4077-B3F8-4638-8C7B-995758460421}" destId="{ABE94928-85A1-4F77-B631-E9B932B01564}" srcOrd="0" destOrd="0" presId="urn:microsoft.com/office/officeart/2005/8/layout/radial4"/>
    <dgm:cxn modelId="{C9F54EC1-158E-4424-ABAC-BB5649B8D894}" type="presOf" srcId="{2E514C27-B8E4-4E49-810D-F219B16E9E71}" destId="{63D32CF0-2E7F-4106-BDE4-A527961167FA}" srcOrd="0" destOrd="0" presId="urn:microsoft.com/office/officeart/2005/8/layout/radial4"/>
    <dgm:cxn modelId="{959AA1EB-8AFA-4AA7-B3E8-0A7DBF35ABE4}" srcId="{FF983B9B-33B8-4421-BEC2-71706CF02C5B}" destId="{D3E595E5-D800-4ADE-9797-5A1CDECAE76F}" srcOrd="0" destOrd="0" parTransId="{1EC7075B-E0AD-488F-8B11-7FFDD6569EB7}" sibTransId="{FC81AD6C-31CD-4C16-90C0-B1C1E90179EE}"/>
    <dgm:cxn modelId="{021BD03C-9153-4270-B928-DDFF62F94B6A}" type="presOf" srcId="{8F375CE5-60D8-4920-88A7-321EF166ECBB}" destId="{9FC55DAC-DE16-4035-B2A9-326A233FE82D}" srcOrd="0" destOrd="0" presId="urn:microsoft.com/office/officeart/2005/8/layout/radial4"/>
    <dgm:cxn modelId="{DEB5E645-49F7-4843-B4A1-CB0FDCE50965}" type="presOf" srcId="{DE75430A-7BEE-444F-B88D-93B800FB672D}" destId="{9B999238-3E20-4A1B-ADBB-158E9504B4F4}" srcOrd="0" destOrd="0" presId="urn:microsoft.com/office/officeart/2005/8/layout/radial4"/>
    <dgm:cxn modelId="{97FA9006-B494-4CDC-91C3-2E8CDF986AB5}" type="presOf" srcId="{9D54DFFC-B50A-45AD-800E-CDE000A4C13F}" destId="{54E8FD06-7D77-4B22-A0AD-FA41839CE31B}" srcOrd="0" destOrd="0" presId="urn:microsoft.com/office/officeart/2005/8/layout/radial4"/>
    <dgm:cxn modelId="{79BCA78E-F28A-438B-B89D-A554164472FD}" type="presOf" srcId="{FF983B9B-33B8-4421-BEC2-71706CF02C5B}" destId="{38DAD288-E262-4E4A-A057-75D9CC72235D}" srcOrd="0" destOrd="0" presId="urn:microsoft.com/office/officeart/2005/8/layout/radial4"/>
    <dgm:cxn modelId="{C57E3482-787C-472F-B02F-A26A962DC205}" type="presParOf" srcId="{5BB591F4-F72F-4CA3-B17B-6FF387C9DECD}" destId="{38DAD288-E262-4E4A-A057-75D9CC72235D}" srcOrd="0" destOrd="0" presId="urn:microsoft.com/office/officeart/2005/8/layout/radial4"/>
    <dgm:cxn modelId="{66DCEDE4-BCD6-4044-9590-20F577FF0B14}" type="presParOf" srcId="{5BB591F4-F72F-4CA3-B17B-6FF387C9DECD}" destId="{F157784B-5986-463D-BC6A-CA3B904A3A4E}" srcOrd="1" destOrd="0" presId="urn:microsoft.com/office/officeart/2005/8/layout/radial4"/>
    <dgm:cxn modelId="{547B59CF-F102-44D1-A315-FDB9DEF332E0}" type="presParOf" srcId="{5BB591F4-F72F-4CA3-B17B-6FF387C9DECD}" destId="{94E95477-981E-4E3F-9EF7-1B45D4AC0617}" srcOrd="2" destOrd="0" presId="urn:microsoft.com/office/officeart/2005/8/layout/radial4"/>
    <dgm:cxn modelId="{E6E1F56F-1D06-4BD8-B292-ACB8E57325CC}" type="presParOf" srcId="{5BB591F4-F72F-4CA3-B17B-6FF387C9DECD}" destId="{48FFAD02-8B79-451A-A002-724EEF55C865}" srcOrd="3" destOrd="0" presId="urn:microsoft.com/office/officeart/2005/8/layout/radial4"/>
    <dgm:cxn modelId="{AD0DCF7D-486B-45D9-A869-F0CBE5E3CF02}" type="presParOf" srcId="{5BB591F4-F72F-4CA3-B17B-6FF387C9DECD}" destId="{ABE94928-85A1-4F77-B631-E9B932B01564}" srcOrd="4" destOrd="0" presId="urn:microsoft.com/office/officeart/2005/8/layout/radial4"/>
    <dgm:cxn modelId="{FA5D7408-08C3-4DE0-A29A-5DEC1FA9C4F5}" type="presParOf" srcId="{5BB591F4-F72F-4CA3-B17B-6FF387C9DECD}" destId="{54E8FD06-7D77-4B22-A0AD-FA41839CE31B}" srcOrd="5" destOrd="0" presId="urn:microsoft.com/office/officeart/2005/8/layout/radial4"/>
    <dgm:cxn modelId="{EE5C41B7-85B2-4B67-A99E-3764077B681C}" type="presParOf" srcId="{5BB591F4-F72F-4CA3-B17B-6FF387C9DECD}" destId="{9FC55DAC-DE16-4035-B2A9-326A233FE82D}" srcOrd="6" destOrd="0" presId="urn:microsoft.com/office/officeart/2005/8/layout/radial4"/>
    <dgm:cxn modelId="{8FB7AF78-8F5D-4EF4-95C0-E301D5C65AFA}" type="presParOf" srcId="{5BB591F4-F72F-4CA3-B17B-6FF387C9DECD}" destId="{2C044CDA-BAB5-436C-805A-E0A800C362B4}" srcOrd="7" destOrd="0" presId="urn:microsoft.com/office/officeart/2005/8/layout/radial4"/>
    <dgm:cxn modelId="{6F1D8E16-9C70-4E16-AFA3-8AF314B1A6CB}" type="presParOf" srcId="{5BB591F4-F72F-4CA3-B17B-6FF387C9DECD}" destId="{63D32CF0-2E7F-4106-BDE4-A527961167FA}" srcOrd="8" destOrd="0" presId="urn:microsoft.com/office/officeart/2005/8/layout/radial4"/>
    <dgm:cxn modelId="{6152F1D2-56BF-4A46-9822-B9B487302F20}" type="presParOf" srcId="{5BB591F4-F72F-4CA3-B17B-6FF387C9DECD}" destId="{9B999238-3E20-4A1B-ADBB-158E9504B4F4}" srcOrd="9" destOrd="0" presId="urn:microsoft.com/office/officeart/2005/8/layout/radial4"/>
    <dgm:cxn modelId="{706CA7F8-518B-4B63-B8C0-E0870CC9943E}" type="presParOf" srcId="{5BB591F4-F72F-4CA3-B17B-6FF387C9DECD}" destId="{49850711-6DFA-4114-863A-C706023D3208}"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solidFill>
                  <a:srgbClr val="FF0000"/>
                </a:solidFill>
              </a:rPr>
              <a:t>PPT FOR :- </a:t>
            </a:r>
          </a:p>
          <a:p>
            <a:pPr>
              <a:buNone/>
            </a:pPr>
            <a:endParaRPr lang="en-US" sz="1200" dirty="0" smtClean="0">
              <a:solidFill>
                <a:srgbClr val="FF0000"/>
              </a:solidFill>
            </a:endParaRPr>
          </a:p>
          <a:p>
            <a:pPr>
              <a:buNone/>
            </a:pPr>
            <a:r>
              <a:rPr lang="en-US" sz="1200" dirty="0" smtClean="0">
                <a:solidFill>
                  <a:srgbClr val="FF0000"/>
                </a:solidFill>
              </a:rPr>
              <a:t>     LIBRARY USER</a:t>
            </a:r>
          </a:p>
          <a:p>
            <a:pPr>
              <a:buNone/>
            </a:pPr>
            <a:r>
              <a:rPr lang="en-US" sz="1200" dirty="0" smtClean="0">
                <a:solidFill>
                  <a:srgbClr val="FF0000"/>
                </a:solidFill>
              </a:rPr>
              <a:t> AWARENESS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Keshav </a:t>
            </a:r>
            <a:r>
              <a:rPr lang="en-US" sz="1200" dirty="0" err="1">
                <a:latin typeface="Times New Roman" pitchFamily="18" charset="0"/>
                <a:cs typeface="Times New Roman" pitchFamily="18" charset="0"/>
              </a:rPr>
              <a:t>Mahavidyalaya</a:t>
            </a:r>
            <a:r>
              <a:rPr lang="en-US" sz="1200" dirty="0">
                <a:latin typeface="Times New Roman" pitchFamily="18" charset="0"/>
                <a:cs typeface="Times New Roman" pitchFamily="18" charset="0"/>
              </a:rPr>
              <a:t> College Library is a Duplex library. It is well stocked, well furnished library. It is a spacious library comprising of a big air-conditioned Reading-Room common for all users at Ground floor.</a:t>
            </a:r>
          </a:p>
          <a:p>
            <a:r>
              <a:rPr lang="en-US" sz="1200" dirty="0">
                <a:latin typeface="Times New Roman" pitchFamily="18" charset="0"/>
                <a:cs typeface="Times New Roman" pitchFamily="18" charset="0"/>
              </a:rPr>
              <a:t>The Library has more than 28800 Books. (It has a good collection of Text Books as well as Reference Books)</a:t>
            </a:r>
            <a:r>
              <a:rPr lang="en-US" sz="1200" b="1" dirty="0"/>
              <a:t> .</a:t>
            </a:r>
            <a:r>
              <a:rPr lang="en-US" sz="1100" dirty="0"/>
              <a:t>The library has a separate Internet Lab for Students and Faculty with internet facility provided by University of Delhi. Users can access various E-resources there under our supervision. </a:t>
            </a:r>
          </a:p>
          <a:p>
            <a:pPr lvl="0">
              <a:buNone/>
            </a:pPr>
            <a:endParaRPr lang="en-US" sz="1200" dirty="0">
              <a:latin typeface="Times New Roman" pitchFamily="18" charset="0"/>
              <a:cs typeface="Times New Roman" pitchFamily="18" charset="0"/>
            </a:endParaRPr>
          </a:p>
          <a:p>
            <a:pPr>
              <a:buNone/>
            </a:pPr>
            <a:r>
              <a:rPr lang="en-US" sz="1200" b="1" dirty="0">
                <a:latin typeface="Times New Roman" pitchFamily="18" charset="0"/>
                <a:cs typeface="Times New Roman" pitchFamily="18" charset="0"/>
              </a:rPr>
              <a:t> </a:t>
            </a:r>
            <a:r>
              <a:rPr lang="en-US" sz="1200" dirty="0">
                <a:latin typeface="Times New Roman" pitchFamily="18" charset="0"/>
                <a:cs typeface="Times New Roman" pitchFamily="18" charset="0"/>
              </a:rPr>
              <a:t>  working Hours :- 9:00 A.M. to 5:30 P.M. on all working days including Vacations (summer and winter vacations) except official holidays of Delhi University.</a:t>
            </a:r>
          </a:p>
          <a:p>
            <a:pPr marL="365760" lvl="0" indent="-256032">
              <a:buSzPts val="1632"/>
            </a:pPr>
            <a:r>
              <a:rPr lang="en-US" sz="1050" dirty="0"/>
              <a:t>It is a Web Based Library. The Library’s Data is on </a:t>
            </a:r>
            <a:r>
              <a:rPr lang="en-US" sz="1050" dirty="0" err="1"/>
              <a:t>nic</a:t>
            </a:r>
            <a:r>
              <a:rPr lang="en-US" sz="1050" dirty="0"/>
              <a:t> cloud through e </a:t>
            </a:r>
            <a:r>
              <a:rPr lang="en-US" sz="1050" dirty="0" err="1"/>
              <a:t>Granthalaya</a:t>
            </a:r>
            <a:r>
              <a:rPr lang="en-US" sz="1050" dirty="0"/>
              <a:t> software.</a:t>
            </a:r>
          </a:p>
          <a:p>
            <a:pPr marL="365760" lvl="0" indent="-256032">
              <a:buSzPts val="1632"/>
            </a:pPr>
            <a:r>
              <a:rPr lang="en-US" sz="1050" dirty="0"/>
              <a:t>Library has a Membership of N - list also</a:t>
            </a:r>
            <a:endParaRPr lang="en-US" sz="1050" u="sng" dirty="0">
              <a:solidFill>
                <a:schemeClr val="tx2">
                  <a:lumMod val="75000"/>
                </a:schemeClr>
              </a:solidFil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18464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21"/>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21" name="Google Shape;21;p21"/>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grpSp>
        <p:nvGrpSpPr>
          <p:cNvPr id="23" name="Google Shape;23;p21"/>
          <p:cNvGrpSpPr/>
          <p:nvPr/>
        </p:nvGrpSpPr>
        <p:grpSpPr>
          <a:xfrm>
            <a:off x="-3765" y="4953000"/>
            <a:ext cx="9147765" cy="1912088"/>
            <a:chOff x="-3765" y="4832896"/>
            <a:chExt cx="9147765" cy="2032192"/>
          </a:xfrm>
        </p:grpSpPr>
        <p:sp>
          <p:nvSpPr>
            <p:cNvPr id="24" name="Google Shape;24;p21"/>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5" name="Google Shape;25;p21"/>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6" name="Google Shape;26;p21"/>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27" name="Google Shape;27;p21"/>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8" name="Google Shape;28;p2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rgbClr val="FFFFFF"/>
                </a:solidFill>
                <a:latin typeface="Lucida Sans"/>
                <a:ea typeface="Lucida Sans"/>
                <a:cs typeface="Lucida Sans"/>
                <a:sym typeface="Lucida Sans"/>
              </a:defRPr>
            </a:lvl1pPr>
            <a:lvl2pPr marL="0" lvl="1" indent="0" algn="r">
              <a:spcBef>
                <a:spcPts val="0"/>
              </a:spcBef>
              <a:buNone/>
              <a:defRPr sz="1000" b="0">
                <a:solidFill>
                  <a:srgbClr val="FFFFFF"/>
                </a:solidFill>
                <a:latin typeface="Lucida Sans"/>
                <a:ea typeface="Lucida Sans"/>
                <a:cs typeface="Lucida Sans"/>
                <a:sym typeface="Lucida Sans"/>
              </a:defRPr>
            </a:lvl2pPr>
            <a:lvl3pPr marL="0" lvl="2" indent="0" algn="r">
              <a:spcBef>
                <a:spcPts val="0"/>
              </a:spcBef>
              <a:buNone/>
              <a:defRPr sz="1000" b="0">
                <a:solidFill>
                  <a:srgbClr val="FFFFFF"/>
                </a:solidFill>
                <a:latin typeface="Lucida Sans"/>
                <a:ea typeface="Lucida Sans"/>
                <a:cs typeface="Lucida Sans"/>
                <a:sym typeface="Lucida Sans"/>
              </a:defRPr>
            </a:lvl3pPr>
            <a:lvl4pPr marL="0" lvl="3" indent="0" algn="r">
              <a:spcBef>
                <a:spcPts val="0"/>
              </a:spcBef>
              <a:buNone/>
              <a:defRPr sz="1000" b="0">
                <a:solidFill>
                  <a:srgbClr val="FFFFFF"/>
                </a:solidFill>
                <a:latin typeface="Lucida Sans"/>
                <a:ea typeface="Lucida Sans"/>
                <a:cs typeface="Lucida Sans"/>
                <a:sym typeface="Lucida Sans"/>
              </a:defRPr>
            </a:lvl4pPr>
            <a:lvl5pPr marL="0" lvl="4" indent="0" algn="r">
              <a:spcBef>
                <a:spcPts val="0"/>
              </a:spcBef>
              <a:buNone/>
              <a:defRPr sz="1000" b="0">
                <a:solidFill>
                  <a:srgbClr val="FFFFFF"/>
                </a:solidFill>
                <a:latin typeface="Lucida Sans"/>
                <a:ea typeface="Lucida Sans"/>
                <a:cs typeface="Lucida Sans"/>
                <a:sym typeface="Lucida Sans"/>
              </a:defRPr>
            </a:lvl5pPr>
            <a:lvl6pPr marL="0" lvl="5" indent="0" algn="r">
              <a:spcBef>
                <a:spcPts val="0"/>
              </a:spcBef>
              <a:buNone/>
              <a:defRPr sz="1000" b="0">
                <a:solidFill>
                  <a:srgbClr val="FFFFFF"/>
                </a:solidFill>
                <a:latin typeface="Lucida Sans"/>
                <a:ea typeface="Lucida Sans"/>
                <a:cs typeface="Lucida Sans"/>
                <a:sym typeface="Lucida Sans"/>
              </a:defRPr>
            </a:lvl6pPr>
            <a:lvl7pPr marL="0" lvl="6" indent="0" algn="r">
              <a:spcBef>
                <a:spcPts val="0"/>
              </a:spcBef>
              <a:buNone/>
              <a:defRPr sz="1000" b="0">
                <a:solidFill>
                  <a:srgbClr val="FFFFFF"/>
                </a:solidFill>
                <a:latin typeface="Lucida Sans"/>
                <a:ea typeface="Lucida Sans"/>
                <a:cs typeface="Lucida Sans"/>
                <a:sym typeface="Lucida Sans"/>
              </a:defRPr>
            </a:lvl7pPr>
            <a:lvl8pPr marL="0" lvl="7" indent="0" algn="r">
              <a:spcBef>
                <a:spcPts val="0"/>
              </a:spcBef>
              <a:buNone/>
              <a:defRPr sz="1000" b="0">
                <a:solidFill>
                  <a:srgbClr val="FFFFFF"/>
                </a:solidFill>
                <a:latin typeface="Lucida Sans"/>
                <a:ea typeface="Lucida Sans"/>
                <a:cs typeface="Lucida Sans"/>
                <a:sym typeface="Lucida Sans"/>
              </a:defRPr>
            </a:lvl8pPr>
            <a:lvl9pPr marL="0" lvl="8" indent="0" algn="r">
              <a:spcBef>
                <a:spcPts val="0"/>
              </a:spcBef>
              <a:buNone/>
              <a:defRPr sz="1000" b="0">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advTm="4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8373890-842B-4AD3-877F-7A86142FC695}" type="datetimeFigureOut">
              <a:rPr lang="en-US" smtClean="0"/>
              <a:pPr/>
              <a:t>12/16/2021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7AA4CD3-1263-4E49-AF08-FD49C73DDACC}" type="slidenum">
              <a:rPr lang="en-US" smtClean="0"/>
              <a:pPr/>
              <a:t>‹#›</a:t>
            </a:fld>
            <a:endParaRPr lang="en-US"/>
          </a:p>
        </p:txBody>
      </p:sp>
    </p:spTree>
  </p:cSld>
  <p:clrMapOvr>
    <a:masterClrMapping/>
  </p:clrMapOvr>
  <p:transition spd="med" advTm="4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33" name="Google Shape;33;p2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6" name="Google Shape;3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advTm="4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4"/>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0" name="Google Shape;40;p2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3" name="Google Shape;43;p23"/>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4" name="Google Shape;44;p23"/>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transition spd="med" advTm="4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4"/>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7" name="Google Shape;47;p24"/>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spcBef>
                <a:spcPts val="400"/>
              </a:spcBef>
              <a:spcAft>
                <a:spcPts val="0"/>
              </a:spcAft>
              <a:buSzPts val="1904"/>
              <a:buChar char="🞂"/>
              <a:defRPr sz="2800"/>
            </a:lvl1pPr>
            <a:lvl2pPr marL="914400" lvl="1" indent="-381000" algn="l">
              <a:spcBef>
                <a:spcPts val="324"/>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8" name="Google Shape;48;p2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1" name="Google Shape;5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advTm="4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5" name="Google Shape;55;p25"/>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4"/>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6" name="Google Shape;56;p25"/>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40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25"/>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l">
              <a:spcBef>
                <a:spcPts val="0"/>
              </a:spcBef>
              <a:spcAft>
                <a:spcPts val="0"/>
              </a:spcAft>
              <a:buSzPts val="1632"/>
              <a:buChar char="🞂"/>
              <a:defRPr sz="2400"/>
            </a:lvl1pPr>
            <a:lvl2pPr marL="914400" lvl="1" indent="-355600" algn="l">
              <a:spcBef>
                <a:spcPts val="324"/>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8" name="Google Shape;58;p2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advTm="4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5" name="Google Shape;6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advTm="4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29"/>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a:spcBef>
                <a:spcPts val="400"/>
              </a:spcBef>
              <a:spcAft>
                <a:spcPts val="0"/>
              </a:spcAft>
              <a:buSzPts val="952"/>
              <a:buNone/>
              <a:defRPr sz="1400"/>
            </a:lvl1pPr>
            <a:lvl2pPr marL="914400" lvl="1" indent="-304800" algn="l">
              <a:spcBef>
                <a:spcPts val="324"/>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9" name="Google Shape;79;p29"/>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80" name="Google Shape;80;p2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b="0">
                <a:solidFill>
                  <a:schemeClr val="lt1"/>
                </a:solidFill>
                <a:latin typeface="Lucida Sans"/>
                <a:ea typeface="Lucida Sans"/>
                <a:cs typeface="Lucida Sans"/>
                <a:sym typeface="Lucida Sans"/>
              </a:defRPr>
            </a:lvl1pPr>
            <a:lvl2pPr marL="0" lvl="1" indent="0" algn="r">
              <a:spcBef>
                <a:spcPts val="0"/>
              </a:spcBef>
              <a:buNone/>
              <a:defRPr sz="1000" b="0">
                <a:solidFill>
                  <a:schemeClr val="lt1"/>
                </a:solidFill>
                <a:latin typeface="Lucida Sans"/>
                <a:ea typeface="Lucida Sans"/>
                <a:cs typeface="Lucida Sans"/>
                <a:sym typeface="Lucida Sans"/>
              </a:defRPr>
            </a:lvl2pPr>
            <a:lvl3pPr marL="0" lvl="2" indent="0" algn="r">
              <a:spcBef>
                <a:spcPts val="0"/>
              </a:spcBef>
              <a:buNone/>
              <a:defRPr sz="1000" b="0">
                <a:solidFill>
                  <a:schemeClr val="lt1"/>
                </a:solidFill>
                <a:latin typeface="Lucida Sans"/>
                <a:ea typeface="Lucida Sans"/>
                <a:cs typeface="Lucida Sans"/>
                <a:sym typeface="Lucida Sans"/>
              </a:defRPr>
            </a:lvl3pPr>
            <a:lvl4pPr marL="0" lvl="3" indent="0" algn="r">
              <a:spcBef>
                <a:spcPts val="0"/>
              </a:spcBef>
              <a:buNone/>
              <a:defRPr sz="1000" b="0">
                <a:solidFill>
                  <a:schemeClr val="lt1"/>
                </a:solidFill>
                <a:latin typeface="Lucida Sans"/>
                <a:ea typeface="Lucida Sans"/>
                <a:cs typeface="Lucida Sans"/>
                <a:sym typeface="Lucida Sans"/>
              </a:defRPr>
            </a:lvl4pPr>
            <a:lvl5pPr marL="0" lvl="4" indent="0" algn="r">
              <a:spcBef>
                <a:spcPts val="0"/>
              </a:spcBef>
              <a:buNone/>
              <a:defRPr sz="1000" b="0">
                <a:solidFill>
                  <a:schemeClr val="lt1"/>
                </a:solidFill>
                <a:latin typeface="Lucida Sans"/>
                <a:ea typeface="Lucida Sans"/>
                <a:cs typeface="Lucida Sans"/>
                <a:sym typeface="Lucida Sans"/>
              </a:defRPr>
            </a:lvl5pPr>
            <a:lvl6pPr marL="0" lvl="5" indent="0" algn="r">
              <a:spcBef>
                <a:spcPts val="0"/>
              </a:spcBef>
              <a:buNone/>
              <a:defRPr sz="1000" b="0">
                <a:solidFill>
                  <a:schemeClr val="lt1"/>
                </a:solidFill>
                <a:latin typeface="Lucida Sans"/>
                <a:ea typeface="Lucida Sans"/>
                <a:cs typeface="Lucida Sans"/>
                <a:sym typeface="Lucida Sans"/>
              </a:defRPr>
            </a:lvl6pPr>
            <a:lvl7pPr marL="0" lvl="6" indent="0" algn="r">
              <a:spcBef>
                <a:spcPts val="0"/>
              </a:spcBef>
              <a:buNone/>
              <a:defRPr sz="1000" b="0">
                <a:solidFill>
                  <a:schemeClr val="lt1"/>
                </a:solidFill>
                <a:latin typeface="Lucida Sans"/>
                <a:ea typeface="Lucida Sans"/>
                <a:cs typeface="Lucida Sans"/>
                <a:sym typeface="Lucida Sans"/>
              </a:defRPr>
            </a:lvl7pPr>
            <a:lvl8pPr marL="0" lvl="7" indent="0" algn="r">
              <a:spcBef>
                <a:spcPts val="0"/>
              </a:spcBef>
              <a:buNone/>
              <a:defRPr sz="1000" b="0">
                <a:solidFill>
                  <a:schemeClr val="lt1"/>
                </a:solidFill>
                <a:latin typeface="Lucida Sans"/>
                <a:ea typeface="Lucida Sans"/>
                <a:cs typeface="Lucida Sans"/>
                <a:sym typeface="Lucida Sans"/>
              </a:defRPr>
            </a:lvl8pPr>
            <a:lvl9pPr marL="0" lvl="8" indent="0" algn="r">
              <a:spcBef>
                <a:spcPts val="0"/>
              </a:spcBef>
              <a:buNone/>
              <a:defRPr sz="1000" b="0">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3" name="Google Shape;83;p29"/>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p:nvPr/>
        </p:nvSpPr>
        <p:spPr>
          <a:xfrm>
            <a:off x="716436" y="5001993"/>
            <a:ext cx="3802003" cy="1443111"/>
          </a:xfrm>
          <a:custGeom>
            <a:avLst/>
            <a:gdLst/>
            <a:ahLst/>
            <a:cxnLst/>
            <a:rect l="l" t="t" r="r" b="b"/>
            <a:pathLst>
              <a:path w="5760" h="528" extrusionOk="0">
                <a:moveTo>
                  <a:pt x="-329" y="347"/>
                </a:moveTo>
                <a:lnTo>
                  <a:pt x="7156" y="682"/>
                </a:lnTo>
                <a:lnTo>
                  <a:pt x="5229" y="682"/>
                </a:lnTo>
                <a:lnTo>
                  <a:pt x="-328" y="345"/>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5" name="Google Shape;85;p29"/>
          <p:cNvSpPr/>
          <p:nvPr/>
        </p:nvSpPr>
        <p:spPr>
          <a:xfrm>
            <a:off x="-53561" y="5785023"/>
            <a:ext cx="380200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6" name="Google Shape;86;p29"/>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7" name="Google Shape;87;p29"/>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8" name="Google Shape;88;p29"/>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9" name="Google Shape;89;p29"/>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Tree>
  </p:cSld>
  <p:clrMapOvr>
    <a:masterClrMapping/>
  </p:clrMapOvr>
  <p:transition spd="med" advTm="4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0"/>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3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advTm="4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1"/>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l">
              <a:spcBef>
                <a:spcPts val="400"/>
              </a:spcBef>
              <a:spcAft>
                <a:spcPts val="0"/>
              </a:spcAft>
              <a:buSzPts val="1224"/>
              <a:buChar char="🞂"/>
              <a:defRPr/>
            </a:lvl1pPr>
            <a:lvl2pPr marL="914400" lvl="1" indent="-342900" algn="l">
              <a:spcBef>
                <a:spcPts val="324"/>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3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advTm="4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9"/>
        <p:cNvGrpSpPr/>
        <p:nvPr/>
      </p:nvGrpSpPr>
      <p:grpSpPr>
        <a:xfrm>
          <a:off x="0" y="0"/>
          <a:ext cx="0" cy="0"/>
          <a:chOff x="0" y="0"/>
          <a:chExt cx="0" cy="0"/>
        </a:xfrm>
      </p:grpSpPr>
      <p:sp>
        <p:nvSpPr>
          <p:cNvPr id="10" name="Google Shape;10;p20"/>
          <p:cNvSpPr/>
          <p:nvPr/>
        </p:nvSpPr>
        <p:spPr>
          <a:xfrm>
            <a:off x="716436" y="5001993"/>
            <a:ext cx="3802003" cy="1443111"/>
          </a:xfrm>
          <a:custGeom>
            <a:avLst/>
            <a:gdLst/>
            <a:ahLst/>
            <a:cxnLst/>
            <a:rect l="l" t="t" r="r" b="b"/>
            <a:pathLst>
              <a:path w="5760" h="528" extrusionOk="0">
                <a:moveTo>
                  <a:pt x="-329" y="347"/>
                </a:moveTo>
                <a:lnTo>
                  <a:pt x="7156" y="682"/>
                </a:lnTo>
                <a:lnTo>
                  <a:pt x="5229" y="682"/>
                </a:lnTo>
                <a:lnTo>
                  <a:pt x="-328" y="345"/>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1" name="Google Shape;11;p20"/>
          <p:cNvSpPr/>
          <p:nvPr/>
        </p:nvSpPr>
        <p:spPr>
          <a:xfrm>
            <a:off x="-53561" y="5785023"/>
            <a:ext cx="380200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p:txBody>
      </p:sp>
      <p:sp>
        <p:nvSpPr>
          <p:cNvPr id="12" name="Google Shape;12;p20"/>
          <p:cNvSpPr/>
          <p:nvPr/>
        </p:nvSpPr>
        <p:spPr>
          <a:xfrm>
            <a:off x="-6042" y="5791253"/>
            <a:ext cx="3402314" cy="1080868"/>
          </a:xfrm>
          <a:prstGeom prst="rtTriangle">
            <a:avLst/>
          </a:prstGeom>
          <a:blipFill rotWithShape="1">
            <a:blip r:embed="rId1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13" name="Google Shape;13;p20"/>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4" name="Google Shape;1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2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7" name="Google Shape;17;p2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l" rtl="0">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8" name="Google Shape;18;p2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Lucida Sans"/>
                <a:ea typeface="Lucida Sans"/>
                <a:cs typeface="Lucida Sans"/>
                <a:sym typeface="Lucida Sans"/>
              </a:defRPr>
            </a:lvl1pPr>
            <a:lvl2pPr marL="0" marR="0" lvl="1" indent="0" algn="r" rtl="0">
              <a:spcBef>
                <a:spcPts val="0"/>
              </a:spcBef>
              <a:buNone/>
              <a:defRPr sz="1000" b="0" u="none">
                <a:solidFill>
                  <a:schemeClr val="dk1"/>
                </a:solidFill>
                <a:latin typeface="Lucida Sans"/>
                <a:ea typeface="Lucida Sans"/>
                <a:cs typeface="Lucida Sans"/>
                <a:sym typeface="Lucida Sans"/>
              </a:defRPr>
            </a:lvl2pPr>
            <a:lvl3pPr marL="0" marR="0" lvl="2" indent="0" algn="r" rtl="0">
              <a:spcBef>
                <a:spcPts val="0"/>
              </a:spcBef>
              <a:buNone/>
              <a:defRPr sz="1000" b="0" u="none">
                <a:solidFill>
                  <a:schemeClr val="dk1"/>
                </a:solidFill>
                <a:latin typeface="Lucida Sans"/>
                <a:ea typeface="Lucida Sans"/>
                <a:cs typeface="Lucida Sans"/>
                <a:sym typeface="Lucida Sans"/>
              </a:defRPr>
            </a:lvl3pPr>
            <a:lvl4pPr marL="0" marR="0" lvl="3" indent="0" algn="r" rtl="0">
              <a:spcBef>
                <a:spcPts val="0"/>
              </a:spcBef>
              <a:buNone/>
              <a:defRPr sz="1000" b="0" u="none">
                <a:solidFill>
                  <a:schemeClr val="dk1"/>
                </a:solidFill>
                <a:latin typeface="Lucida Sans"/>
                <a:ea typeface="Lucida Sans"/>
                <a:cs typeface="Lucida Sans"/>
                <a:sym typeface="Lucida Sans"/>
              </a:defRPr>
            </a:lvl4pPr>
            <a:lvl5pPr marL="0" marR="0" lvl="4" indent="0" algn="r" rtl="0">
              <a:spcBef>
                <a:spcPts val="0"/>
              </a:spcBef>
              <a:buNone/>
              <a:defRPr sz="1000" b="0" u="none">
                <a:solidFill>
                  <a:schemeClr val="dk1"/>
                </a:solidFill>
                <a:latin typeface="Lucida Sans"/>
                <a:ea typeface="Lucida Sans"/>
                <a:cs typeface="Lucida Sans"/>
                <a:sym typeface="Lucida Sans"/>
              </a:defRPr>
            </a:lvl5pPr>
            <a:lvl6pPr marL="0" marR="0" lvl="5" indent="0" algn="r" rtl="0">
              <a:spcBef>
                <a:spcPts val="0"/>
              </a:spcBef>
              <a:buNone/>
              <a:defRPr sz="1000" b="0" u="none">
                <a:solidFill>
                  <a:schemeClr val="dk1"/>
                </a:solidFill>
                <a:latin typeface="Lucida Sans"/>
                <a:ea typeface="Lucida Sans"/>
                <a:cs typeface="Lucida Sans"/>
                <a:sym typeface="Lucida Sans"/>
              </a:defRPr>
            </a:lvl6pPr>
            <a:lvl7pPr marL="0" marR="0" lvl="6" indent="0" algn="r" rtl="0">
              <a:spcBef>
                <a:spcPts val="0"/>
              </a:spcBef>
              <a:buNone/>
              <a:defRPr sz="1000" b="0" u="none">
                <a:solidFill>
                  <a:schemeClr val="dk1"/>
                </a:solidFill>
                <a:latin typeface="Lucida Sans"/>
                <a:ea typeface="Lucida Sans"/>
                <a:cs typeface="Lucida Sans"/>
                <a:sym typeface="Lucida Sans"/>
              </a:defRPr>
            </a:lvl7pPr>
            <a:lvl8pPr marL="0" marR="0" lvl="7" indent="0" algn="r" rtl="0">
              <a:spcBef>
                <a:spcPts val="0"/>
              </a:spcBef>
              <a:buNone/>
              <a:defRPr sz="1000" b="0" u="none">
                <a:solidFill>
                  <a:schemeClr val="dk1"/>
                </a:solidFill>
                <a:latin typeface="Lucida Sans"/>
                <a:ea typeface="Lucida Sans"/>
                <a:cs typeface="Lucida Sans"/>
                <a:sym typeface="Lucida Sans"/>
              </a:defRPr>
            </a:lvl8pPr>
            <a:lvl9pPr marL="0" marR="0" lvl="8" indent="0" algn="r" rtl="0">
              <a:spcBef>
                <a:spcPts val="0"/>
              </a:spcBef>
              <a:buNone/>
              <a:defRPr sz="1000" b="0" u="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Lst>
  <p:transition spd="med" advTm="4000">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g4.nic.in/DELHIGOV/OPAC/Default.aspx" TargetMode="External"/><Relationship Id="rId2" Type="http://schemas.openxmlformats.org/officeDocument/2006/relationships/hyperlink" Target="http://eg4.nic.in/" TargetMode="External"/><Relationship Id="rId1" Type="http://schemas.openxmlformats.org/officeDocument/2006/relationships/slideLayout" Target="../slideLayouts/slideLayout2.xml"/><Relationship Id="rId4" Type="http://schemas.openxmlformats.org/officeDocument/2006/relationships/hyperlink" Target="http://eg4.nic.in/DELHIGOV/OPAC/Default.aspx?LIB_CODE=KMVLI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rl.du.ac.in/sub.database/SUBS.E-RESOURCE.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eg4.nic.in/" TargetMode="External"/><Relationship Id="rId3" Type="http://schemas.openxmlformats.org/officeDocument/2006/relationships/hyperlink" Target="http://crl.du.ac.in/atozn/" TargetMode="External"/><Relationship Id="rId7" Type="http://schemas.openxmlformats.org/officeDocument/2006/relationships/hyperlink" Target="http://community.worldlibrary.in/?AffiliateKey=NDL-IJ1004" TargetMode="External"/><Relationship Id="rId2" Type="http://schemas.openxmlformats.org/officeDocument/2006/relationships/hyperlink" Target="http://crl.du.ac.in/sub.database/SUBS.E-RESOURCE.htm" TargetMode="External"/><Relationship Id="rId1" Type="http://schemas.openxmlformats.org/officeDocument/2006/relationships/slideLayout" Target="../slideLayouts/slideLayout2.xml"/><Relationship Id="rId6" Type="http://schemas.openxmlformats.org/officeDocument/2006/relationships/hyperlink" Target="http://www.isiknowledge.com/" TargetMode="External"/><Relationship Id="rId5" Type="http://schemas.openxmlformats.org/officeDocument/2006/relationships/hyperlink" Target="http://www.scopus.com/" TargetMode="External"/><Relationship Id="rId4" Type="http://schemas.openxmlformats.org/officeDocument/2006/relationships/hyperlink" Target="https://jgateplus.com/home/" TargetMode="External"/><Relationship Id="rId9" Type="http://schemas.openxmlformats.org/officeDocument/2006/relationships/hyperlink" Target="http://eg4.nic.in/DELHIGOV/OPAC/Default.aspx?LIB_CODE=KMVLIB"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5" name="Rectangle 4"/>
          <p:cNvSpPr/>
          <p:nvPr/>
        </p:nvSpPr>
        <p:spPr>
          <a:xfrm>
            <a:off x="3783964" y="3275112"/>
            <a:ext cx="184731" cy="307777"/>
          </a:xfrm>
          <a:prstGeom prst="rect">
            <a:avLst/>
          </a:prstGeom>
        </p:spPr>
        <p:txBody>
          <a:bodyPr wrap="none">
            <a:spAutoFit/>
          </a:bodyPr>
          <a:lstStyle/>
          <a:p>
            <a:endParaRPr lang="en-US" dirty="0"/>
          </a:p>
        </p:txBody>
      </p:sp>
      <p:pic>
        <p:nvPicPr>
          <p:cNvPr id="6" name="Picture 5">
            <a:extLst>
              <a:ext uri="{FF2B5EF4-FFF2-40B4-BE49-F238E27FC236}">
                <a16:creationId xmlns="" xmlns:a16="http://schemas.microsoft.com/office/drawing/2014/main" id="{0E04F9A1-77AC-4974-853D-E9A69BBEC8E8}"/>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med">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WEB – OPAC   KESHAV MAHAVIDYALAYA LIBRARY</a:t>
            </a:r>
          </a:p>
        </p:txBody>
      </p:sp>
      <p:sp>
        <p:nvSpPr>
          <p:cNvPr id="3" name="Title 2"/>
          <p:cNvSpPr>
            <a:spLocks noGrp="1"/>
          </p:cNvSpPr>
          <p:nvPr>
            <p:ph type="title"/>
          </p:nvPr>
        </p:nvSpPr>
        <p:spPr/>
        <p:txBody>
          <a:bodyPr/>
          <a:lstStyle/>
          <a:p>
            <a:r>
              <a:rPr lang="en-US" dirty="0" smtClean="0"/>
              <a:t>              </a:t>
            </a:r>
            <a:r>
              <a:rPr lang="en-US" dirty="0" smtClean="0">
                <a:solidFill>
                  <a:srgbClr val="FF0000"/>
                </a:solidFill>
              </a:rPr>
              <a:t> WEB -OPAC</a:t>
            </a:r>
            <a:endParaRPr lang="en-US" dirty="0">
              <a:solidFill>
                <a:srgbClr val="FF0000"/>
              </a:solidFill>
            </a:endParaRPr>
          </a:p>
        </p:txBody>
      </p:sp>
      <p:pic>
        <p:nvPicPr>
          <p:cNvPr id="6" name="Picture 5"/>
          <p:cNvPicPr/>
          <p:nvPr/>
        </p:nvPicPr>
        <p:blipFill>
          <a:blip r:embed="rId2" cstate="print"/>
          <a:srcRect/>
          <a:stretch>
            <a:fillRect/>
          </a:stretch>
        </p:blipFill>
        <p:spPr bwMode="auto">
          <a:xfrm>
            <a:off x="651848" y="2055137"/>
            <a:ext cx="7994211" cy="3905580"/>
          </a:xfrm>
          <a:prstGeom prst="rect">
            <a:avLst/>
          </a:prstGeom>
          <a:noFill/>
          <a:ln w="9525">
            <a:noFill/>
            <a:miter lim="800000"/>
            <a:headEnd/>
            <a:tailEnd/>
          </a:ln>
        </p:spPr>
      </p:pic>
    </p:spTree>
  </p:cSld>
  <p:clrMapOvr>
    <a:masterClrMapping/>
  </p:clrMapOvr>
  <p:transition spd="med" advTm="4000">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1"/>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Lst>
            </a:pPr>
            <a:r>
              <a:rPr kumimoji="0" lang="en-US" sz="4000" b="0"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Easy Steps Of Using e- </a:t>
            </a:r>
            <a:r>
              <a:rPr kumimoji="0" lang="en-US" sz="4000" b="0" i="0"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Granthalaya</a:t>
            </a:r>
            <a:r>
              <a:rPr kumimoji="0" lang="en-US" sz="4000" b="0"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4.0   (Online software) </a:t>
            </a:r>
            <a:br>
              <a:rPr kumimoji="0" lang="en-US" sz="4000" b="0"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en-US" sz="28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r>
            <a:br>
              <a:rPr kumimoji="0" lang="en-US" sz="28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r>
              <a:rPr kumimoji="0" lang="en-US" sz="2800" b="0"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t>
            </a:r>
            <a:r>
              <a:rPr kumimoji="0" lang="en-US" sz="28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Library Cluster    : Delhi Government Libraries Network</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Lst>
            </a:pPr>
            <a:r>
              <a:rPr kumimoji="0" lang="en-US" sz="28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LIBCODE:              KMVLIB</a:t>
            </a:r>
            <a: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r>
            <a:b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r>
            <a:b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To access e-</a:t>
            </a:r>
            <a:r>
              <a:rPr kumimoji="0" lang="en-US" sz="2400" b="1" i="0" u="none" strike="noStrike" cap="none" normalizeH="0" baseline="0" dirty="0" err="1" smtClean="0">
                <a:ln>
                  <a:noFill/>
                </a:ln>
                <a:solidFill>
                  <a:srgbClr val="222222"/>
                </a:solidFill>
                <a:effectLst/>
                <a:latin typeface="Calibri" pitchFamily="34" charset="0"/>
                <a:ea typeface="Times New Roman" pitchFamily="18" charset="0"/>
                <a:cs typeface="Times New Roman" pitchFamily="18" charset="0"/>
              </a:rPr>
              <a:t>Granthalaya</a:t>
            </a: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4.0 Online Data Entry Interface, please access </a:t>
            </a:r>
            <a:r>
              <a:rPr kumimoji="0" lang="en-US" sz="2400" b="1" i="0" u="none" strike="noStrike" cap="none" normalizeH="0" baseline="0" dirty="0" smtClean="0">
                <a:ln>
                  <a:noFill/>
                </a:ln>
                <a:solidFill>
                  <a:srgbClr val="1155CC"/>
                </a:solidFill>
                <a:effectLst/>
                <a:latin typeface="Calibri" pitchFamily="34" charset="0"/>
                <a:ea typeface="Times New Roman" pitchFamily="18" charset="0"/>
                <a:cs typeface="Times New Roman" pitchFamily="18" charset="0"/>
                <a:hlinkClick r:id="rId2"/>
              </a:rPr>
              <a:t>http://eg4.nic.in</a:t>
            </a: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then select your Library Cluster - Delhi Government Libraries Network from drop-Down and press SUBMIT. Click on Web </a:t>
            </a:r>
            <a:r>
              <a:rPr kumimoji="0" lang="en-US" sz="2400" b="1" i="0" u="none" strike="noStrike" cap="none" normalizeH="0" baseline="0" dirty="0" err="1" smtClean="0">
                <a:ln>
                  <a:noFill/>
                </a:ln>
                <a:solidFill>
                  <a:srgbClr val="222222"/>
                </a:solidFill>
                <a:effectLst/>
                <a:latin typeface="Calibri" pitchFamily="34" charset="0"/>
                <a:ea typeface="Times New Roman" pitchFamily="18" charset="0"/>
                <a:cs typeface="Times New Roman" pitchFamily="18" charset="0"/>
              </a:rPr>
              <a:t>Opac</a:t>
            </a: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then choose library . Library Code is  KMVLIB.</a:t>
            </a:r>
            <a: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r>
            <a:br>
              <a:rPr kumimoji="0" lang="en-US" sz="20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endPar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Lst>
            </a:pPr>
            <a:endParaRPr lang="en-US" sz="1200" b="1" dirty="0" smtClean="0">
              <a:solidFill>
                <a:srgbClr val="222222"/>
              </a:solidFill>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Lst>
            </a:pPr>
            <a: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t>
            </a:r>
            <a:br>
              <a:rPr kumimoji="0" lang="en-US" sz="12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You Can also Access Online Catalog of all the Libraries in your Cluster at : </a:t>
            </a:r>
            <a:r>
              <a:rPr kumimoji="0" lang="en-US" sz="2400" b="1" i="0" u="none" strike="noStrike" cap="none" normalizeH="0" baseline="0" dirty="0" smtClean="0">
                <a:ln>
                  <a:noFill/>
                </a:ln>
                <a:solidFill>
                  <a:srgbClr val="1155CC"/>
                </a:solidFill>
                <a:effectLst/>
                <a:latin typeface="Calibri" pitchFamily="34" charset="0"/>
                <a:ea typeface="Times New Roman" pitchFamily="18" charset="0"/>
                <a:cs typeface="Times New Roman" pitchFamily="18" charset="0"/>
                <a:hlinkClick r:id="rId3"/>
              </a:rPr>
              <a:t>http://eg4.nic.in/DELHIGOV/OPAC/Default.aspx</a:t>
            </a: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 </a:t>
            </a:r>
            <a:b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br>
            <a:r>
              <a:rPr kumimoji="0" lang="en-US" sz="2400" b="1" i="0" u="none" strike="noStrike" cap="none" normalizeH="0" baseline="0" dirty="0" smtClean="0">
                <a:ln>
                  <a:noFill/>
                </a:ln>
                <a:solidFill>
                  <a:srgbClr val="222222"/>
                </a:solidFill>
                <a:effectLst/>
                <a:latin typeface="Calibri" pitchFamily="34" charset="0"/>
                <a:ea typeface="Times New Roman" pitchFamily="18" charset="0"/>
                <a:cs typeface="Times New Roman" pitchFamily="18" charset="0"/>
              </a:rPr>
              <a:t>Besides, Your Own Library OPAC URL will be : </a:t>
            </a:r>
            <a:r>
              <a:rPr kumimoji="0" lang="en-US" sz="2400" b="1" i="0" u="none" strike="noStrike" cap="none" normalizeH="0" baseline="0" dirty="0" smtClean="0">
                <a:ln>
                  <a:noFill/>
                </a:ln>
                <a:solidFill>
                  <a:srgbClr val="1155CC"/>
                </a:solidFill>
                <a:effectLst/>
                <a:latin typeface="Calibri" pitchFamily="34" charset="0"/>
                <a:ea typeface="Times New Roman" pitchFamily="18" charset="0"/>
                <a:cs typeface="Times New Roman" pitchFamily="18" charset="0"/>
                <a:hlinkClick r:id="rId4"/>
              </a:rPr>
              <a:t>http://eg4.nic.in/DELHIGOV/OPAC/Default.aspx?LIB_CODE=KMVLIB</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Lst>
            </a:pP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Plz</a:t>
            </a: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Read User Manual to use the </a:t>
            </a:r>
            <a:r>
              <a:rPr kumimoji="0" lang="en-US" sz="24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Applicaiton</a:t>
            </a:r>
            <a:r>
              <a:rPr kumimoji="0" lang="en-US"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with full potential</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Tm="4000">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b="1" dirty="0" smtClean="0"/>
          </a:p>
          <a:p>
            <a:endParaRPr lang="en-US" b="1" dirty="0" smtClean="0"/>
          </a:p>
          <a:p>
            <a:pPr>
              <a:buNone/>
            </a:pPr>
            <a:r>
              <a:rPr lang="en-US" b="1" dirty="0" smtClean="0"/>
              <a:t>   </a:t>
            </a:r>
            <a:r>
              <a:rPr lang="en-US" b="1" dirty="0" smtClean="0"/>
              <a:t>The Library has more than 28000 books with new books and editions added every year. It has a very good collection of text books and reference books. All the books and documents are properly Organized.  </a:t>
            </a:r>
            <a:endParaRPr lang="en-US" dirty="0" smtClean="0"/>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BOOK - COLLECTION</a:t>
            </a:r>
            <a:endParaRPr lang="en-US" dirty="0">
              <a:solidFill>
                <a:srgbClr val="FF0000"/>
              </a:solidFill>
            </a:endParaRPr>
          </a:p>
        </p:txBody>
      </p:sp>
      <p:pic>
        <p:nvPicPr>
          <p:cNvPr id="4" name="Google Shape;134;p4" descr="C:\Documents and Settings\Administrator\My Documents\ppt_shab items\books image.jpg"/>
          <p:cNvPicPr preferRelativeResize="0"/>
          <p:nvPr/>
        </p:nvPicPr>
        <p:blipFill rotWithShape="1">
          <a:blip r:embed="rId2">
            <a:alphaModFix/>
          </a:blip>
          <a:srcRect/>
          <a:stretch/>
        </p:blipFill>
        <p:spPr>
          <a:xfrm>
            <a:off x="7066844" y="5249332"/>
            <a:ext cx="1781881" cy="1341967"/>
          </a:xfrm>
          <a:prstGeom prst="rect">
            <a:avLst/>
          </a:prstGeom>
          <a:noFill/>
          <a:ln>
            <a:noFill/>
          </a:ln>
        </p:spPr>
      </p:pic>
      <p:pic>
        <p:nvPicPr>
          <p:cNvPr id="5" name="Google Shape;132;p4" descr="C:\Documents and Settings\Administrator\My Documents\ppt_shab items\britanica.jpg"/>
          <p:cNvPicPr preferRelativeResize="0"/>
          <p:nvPr/>
        </p:nvPicPr>
        <p:blipFill rotWithShape="1">
          <a:blip r:embed="rId3">
            <a:alphaModFix/>
          </a:blip>
          <a:srcRect/>
          <a:stretch/>
        </p:blipFill>
        <p:spPr>
          <a:xfrm>
            <a:off x="7715955" y="79023"/>
            <a:ext cx="1371600" cy="1371600"/>
          </a:xfrm>
          <a:prstGeom prst="rect">
            <a:avLst/>
          </a:prstGeom>
          <a:noFill/>
          <a:ln>
            <a:noFill/>
          </a:ln>
        </p:spPr>
      </p:pic>
    </p:spTree>
  </p:cSld>
  <p:clrMapOvr>
    <a:masterClrMapping/>
  </p:clrMapOvr>
  <p:transition spd="med" advTm="4000">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endParaRPr lang="en-US" dirty="0" smtClean="0"/>
          </a:p>
          <a:p>
            <a:pPr marL="365760" lvl="0" indent="-256032">
              <a:spcBef>
                <a:spcPts val="0"/>
              </a:spcBef>
              <a:buSzPct val="68000"/>
            </a:pPr>
            <a:r>
              <a:rPr lang="en-US" dirty="0" smtClean="0">
                <a:latin typeface="Times New Roman"/>
                <a:ea typeface="Times New Roman"/>
                <a:cs typeface="Times New Roman"/>
                <a:sym typeface="Times New Roman"/>
              </a:rPr>
              <a:t> Library has more than 700 CDs and DVDs .</a:t>
            </a:r>
          </a:p>
          <a:p>
            <a:pPr marL="365760" lvl="0" indent="-256032">
              <a:spcBef>
                <a:spcPts val="0"/>
              </a:spcBef>
              <a:buSzPct val="68000"/>
            </a:pPr>
            <a:r>
              <a:rPr lang="en-US" dirty="0" smtClean="0">
                <a:latin typeface="Times New Roman"/>
                <a:ea typeface="Times New Roman"/>
                <a:cs typeface="Times New Roman"/>
                <a:sym typeface="Times New Roman"/>
              </a:rPr>
              <a:t>(These are issued to various departments of the college).</a:t>
            </a:r>
          </a:p>
          <a:p>
            <a:pPr marL="365760" lvl="0" indent="-256032">
              <a:spcBef>
                <a:spcPts val="0"/>
              </a:spcBef>
              <a:buSzPct val="68000"/>
            </a:pPr>
            <a:endParaRPr lang="en-US" dirty="0" smtClean="0">
              <a:latin typeface="Times New Roman"/>
              <a:ea typeface="Times New Roman"/>
              <a:cs typeface="Times New Roman"/>
              <a:sym typeface="Times New Roman"/>
            </a:endParaRPr>
          </a:p>
          <a:p>
            <a:pPr marL="365760" lvl="0" indent="-256032">
              <a:spcBef>
                <a:spcPts val="0"/>
              </a:spcBef>
              <a:buSzPct val="68000"/>
            </a:pPr>
            <a:r>
              <a:rPr lang="en-US" dirty="0" smtClean="0">
                <a:latin typeface="Times New Roman"/>
                <a:ea typeface="Times New Roman"/>
                <a:cs typeface="Times New Roman"/>
                <a:sym typeface="Times New Roman"/>
              </a:rPr>
              <a:t> College-Library has the facility to access </a:t>
            </a:r>
            <a:endParaRPr lang="en-US" dirty="0" smtClean="0"/>
          </a:p>
          <a:p>
            <a:pPr marL="365760" lvl="0" indent="-256032">
              <a:buSzPct val="68000"/>
              <a:buNone/>
            </a:pPr>
            <a:r>
              <a:rPr lang="en-US" dirty="0" smtClean="0">
                <a:latin typeface="Times New Roman"/>
                <a:ea typeface="Times New Roman"/>
                <a:cs typeface="Times New Roman"/>
                <a:sym typeface="Times New Roman"/>
              </a:rPr>
              <a:t>    e-resources, e-journals  provided by Delhi University </a:t>
            </a:r>
          </a:p>
          <a:p>
            <a:pPr marL="365760" lvl="0" indent="-256032">
              <a:buSzPct val="68000"/>
              <a:buNone/>
            </a:pPr>
            <a:r>
              <a:rPr lang="en-US" dirty="0" smtClean="0">
                <a:latin typeface="Times New Roman"/>
                <a:ea typeface="Times New Roman"/>
                <a:cs typeface="Times New Roman"/>
                <a:sym typeface="Times New Roman"/>
              </a:rPr>
              <a:t>    Library System through Internet/website. </a:t>
            </a:r>
          </a:p>
          <a:p>
            <a:pPr marL="365760" lvl="0" indent="-256032">
              <a:buSzPct val="68000"/>
            </a:pPr>
            <a:r>
              <a:rPr lang="en-US" dirty="0" smtClean="0">
                <a:latin typeface="Times New Roman"/>
                <a:ea typeface="Times New Roman"/>
                <a:cs typeface="Times New Roman"/>
                <a:sym typeface="Times New Roman"/>
              </a:rPr>
              <a:t> Approximately 50,000 journals/e-resources are </a:t>
            </a:r>
          </a:p>
          <a:p>
            <a:pPr marL="365760" lvl="0" indent="-256032">
              <a:buSzPct val="68000"/>
              <a:buNone/>
            </a:pPr>
            <a:r>
              <a:rPr lang="en-US" dirty="0" smtClean="0">
                <a:latin typeface="Times New Roman"/>
                <a:ea typeface="Times New Roman"/>
                <a:cs typeface="Times New Roman"/>
                <a:sym typeface="Times New Roman"/>
              </a:rPr>
              <a:t>     available on Delhi University website </a:t>
            </a:r>
            <a:r>
              <a:rPr lang="en-US" dirty="0" smtClean="0">
                <a:solidFill>
                  <a:schemeClr val="tx2">
                    <a:lumMod val="75000"/>
                  </a:schemeClr>
                </a:solidFill>
                <a:latin typeface="Times New Roman"/>
                <a:ea typeface="Times New Roman"/>
                <a:cs typeface="Times New Roman"/>
                <a:sym typeface="Times New Roman"/>
              </a:rPr>
              <a:t>(</a:t>
            </a:r>
            <a:r>
              <a:rPr lang="en-US" u="sng" dirty="0" smtClean="0">
                <a:solidFill>
                  <a:schemeClr val="tx2">
                    <a:lumMod val="75000"/>
                  </a:schemeClr>
                </a:solidFill>
                <a:hlinkClick r:id="rId2"/>
              </a:rPr>
              <a:t>http:///</a:t>
            </a:r>
            <a:endParaRPr lang="en-US" dirty="0" smtClean="0">
              <a:solidFill>
                <a:schemeClr val="tx2">
                  <a:lumMod val="75000"/>
                </a:schemeClr>
              </a:solidFill>
            </a:endParaRPr>
          </a:p>
          <a:p>
            <a:pPr marL="365760" lvl="0" indent="-256032">
              <a:buSzPct val="68000"/>
              <a:buNone/>
            </a:pPr>
            <a:r>
              <a:rPr lang="en-US" u="sng" dirty="0" smtClean="0">
                <a:solidFill>
                  <a:schemeClr val="tx2">
                    <a:lumMod val="75000"/>
                  </a:schemeClr>
                </a:solidFill>
                <a:latin typeface="Times New Roman"/>
                <a:ea typeface="Times New Roman"/>
                <a:cs typeface="Times New Roman"/>
                <a:sym typeface="Times New Roman"/>
                <a:hlinkClick r:id="rId2"/>
              </a:rPr>
              <a:t>	  </a:t>
            </a:r>
            <a:r>
              <a:rPr lang="en-US" u="sng" dirty="0" smtClean="0">
                <a:solidFill>
                  <a:schemeClr val="tx2">
                    <a:lumMod val="75000"/>
                  </a:schemeClr>
                </a:solidFill>
                <a:hlinkClick r:id="rId2"/>
              </a:rPr>
              <a:t>SUBS.E-RESOURCEcrl.du.ac.in/</a:t>
            </a:r>
            <a:r>
              <a:rPr lang="en-US" u="sng" dirty="0" err="1" smtClean="0">
                <a:solidFill>
                  <a:schemeClr val="tx2">
                    <a:lumMod val="75000"/>
                  </a:schemeClr>
                </a:solidFill>
                <a:hlinkClick r:id="rId2"/>
              </a:rPr>
              <a:t>sub.database.htm</a:t>
            </a:r>
            <a:r>
              <a:rPr lang="en-US" u="sng" dirty="0" smtClean="0">
                <a:solidFill>
                  <a:schemeClr val="tx2">
                    <a:lumMod val="75000"/>
                  </a:schemeClr>
                </a:solidFill>
              </a:rPr>
              <a:t>)</a:t>
            </a:r>
            <a:endParaRPr lang="en-US" dirty="0" smtClean="0">
              <a:solidFill>
                <a:schemeClr val="tx2">
                  <a:lumMod val="75000"/>
                </a:schemeClr>
              </a:solidFill>
            </a:endParaRPr>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e - RESOURCES</a:t>
            </a:r>
            <a:endParaRPr lang="en-US" dirty="0">
              <a:solidFill>
                <a:srgbClr val="FF0000"/>
              </a:solidFill>
            </a:endParaRPr>
          </a:p>
        </p:txBody>
      </p:sp>
    </p:spTree>
  </p:cSld>
  <p:clrMapOvr>
    <a:masterClrMapping/>
  </p:clrMapOvr>
  <p:transition spd="med" advTm="4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365760" lvl="0" indent="-256032">
              <a:buSzPct val="68000"/>
            </a:pPr>
            <a:endParaRPr lang="en-US" dirty="0" smtClean="0">
              <a:latin typeface="Times New Roman"/>
              <a:ea typeface="Times New Roman"/>
              <a:cs typeface="Times New Roman"/>
              <a:sym typeface="Times New Roman"/>
            </a:endParaRPr>
          </a:p>
          <a:p>
            <a:pPr marL="365760" lvl="0" indent="-256032">
              <a:buSzPct val="68000"/>
            </a:pPr>
            <a:r>
              <a:rPr lang="en-US" dirty="0" smtClean="0">
                <a:latin typeface="Times New Roman"/>
                <a:ea typeface="Times New Roman"/>
                <a:cs typeface="Times New Roman"/>
                <a:sym typeface="Times New Roman"/>
              </a:rPr>
              <a:t>Large number of dailies, weeklies, periodicals are being subscribed by the library on regular basis. Every year total number of newspapers purchased by the Library  are 18 and magazines are 34.</a:t>
            </a:r>
          </a:p>
          <a:p>
            <a:pPr marL="365760" lvl="0" indent="-256032">
              <a:buSzPct val="68000"/>
            </a:pPr>
            <a:endParaRPr lang="en-US" dirty="0" smtClean="0">
              <a:latin typeface="Times New Roman"/>
              <a:ea typeface="Times New Roman"/>
              <a:cs typeface="Times New Roman"/>
              <a:sym typeface="Times New Roman"/>
            </a:endParaRPr>
          </a:p>
          <a:p>
            <a:pPr marL="365760" lvl="0" indent="-256032">
              <a:buSzPct val="68000"/>
            </a:pPr>
            <a:r>
              <a:rPr lang="en-US" dirty="0" smtClean="0">
                <a:latin typeface="Times New Roman"/>
                <a:ea typeface="Times New Roman"/>
                <a:cs typeface="Times New Roman"/>
                <a:sym typeface="Times New Roman"/>
              </a:rPr>
              <a:t>Every year I put a notice for teaching, non-teaching and students to review newspapers and magazines and then  put their proposals in Library Committee to review accordingly.</a:t>
            </a:r>
            <a:endParaRPr lang="en-US" dirty="0">
              <a:latin typeface="Times New Roman"/>
              <a:ea typeface="Times New Roman"/>
              <a:cs typeface="Times New Roman"/>
              <a:sym typeface="Times New Roman"/>
            </a:endParaRPr>
          </a:p>
        </p:txBody>
      </p:sp>
      <p:sp>
        <p:nvSpPr>
          <p:cNvPr id="3" name="Title 2"/>
          <p:cNvSpPr>
            <a:spLocks noGrp="1"/>
          </p:cNvSpPr>
          <p:nvPr>
            <p:ph type="title"/>
          </p:nvPr>
        </p:nvSpPr>
        <p:spPr/>
        <p:txBody>
          <a:bodyPr/>
          <a:lstStyle/>
          <a:p>
            <a:r>
              <a:rPr lang="en-US" dirty="0" smtClean="0"/>
              <a:t>           </a:t>
            </a:r>
            <a:r>
              <a:rPr lang="en-US" dirty="0" smtClean="0">
                <a:solidFill>
                  <a:srgbClr val="FF0000"/>
                </a:solidFill>
              </a:rPr>
              <a:t> PERIODICALS</a:t>
            </a:r>
            <a:endParaRPr lang="en-US" dirty="0">
              <a:solidFill>
                <a:srgbClr val="FF0000"/>
              </a:solidFill>
            </a:endParaRPr>
          </a:p>
        </p:txBody>
      </p:sp>
    </p:spTree>
  </p:cSld>
  <p:clrMapOvr>
    <a:masterClrMapping/>
  </p:clrMapOvr>
  <p:transition spd="med" advTm="4000">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67286" y="1266093"/>
            <a:ext cx="8321040" cy="4966282"/>
          </a:xfrm>
        </p:spPr>
        <p:txBody>
          <a:bodyPr/>
          <a:lstStyle/>
          <a:p>
            <a:pPr lvl="0"/>
            <a:r>
              <a:rPr lang="en-US" b="1" dirty="0" smtClean="0"/>
              <a:t>Under my Guidance &amp; Supervision </a:t>
            </a:r>
            <a:r>
              <a:rPr lang="en-US" b="1" dirty="0" err="1" smtClean="0"/>
              <a:t>Keshav</a:t>
            </a:r>
            <a:r>
              <a:rPr lang="en-US" b="1" dirty="0" smtClean="0"/>
              <a:t> </a:t>
            </a:r>
            <a:r>
              <a:rPr lang="en-US" b="1" dirty="0" err="1" smtClean="0"/>
              <a:t>Mahavidyalaya</a:t>
            </a:r>
            <a:r>
              <a:rPr lang="en-US" b="1" dirty="0" smtClean="0"/>
              <a:t> Library provides</a:t>
            </a:r>
            <a:r>
              <a:rPr lang="en-US" dirty="0" smtClean="0"/>
              <a:t> </a:t>
            </a:r>
            <a:r>
              <a:rPr lang="en-US" b="1" dirty="0" smtClean="0"/>
              <a:t>Various Services to its users:-</a:t>
            </a:r>
            <a:endParaRPr lang="en-US" dirty="0" smtClean="0"/>
          </a:p>
          <a:p>
            <a:endParaRPr lang="en-US" dirty="0"/>
          </a:p>
        </p:txBody>
      </p:sp>
      <p:sp>
        <p:nvSpPr>
          <p:cNvPr id="2" name="Title 1"/>
          <p:cNvSpPr>
            <a:spLocks noGrp="1"/>
          </p:cNvSpPr>
          <p:nvPr>
            <p:ph type="title"/>
          </p:nvPr>
        </p:nvSpPr>
        <p:spPr>
          <a:xfrm>
            <a:off x="-1752600" y="274638"/>
            <a:ext cx="10896600" cy="1143000"/>
          </a:xfrm>
        </p:spPr>
        <p:txBody>
          <a:bodyPr/>
          <a:lstStyle/>
          <a:p>
            <a:r>
              <a:rPr lang="en-US" b="1" dirty="0" smtClean="0">
                <a:latin typeface="Algerian" pitchFamily="82" charset="0"/>
              </a:rPr>
              <a:t>			</a:t>
            </a: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LIBRARY SERVICES</a:t>
            </a:r>
            <a:endParaRPr lang="en-US" b="1" u="sng" dirty="0">
              <a:latin typeface="Times New Roman" pitchFamily="18" charset="0"/>
              <a:cs typeface="Times New Roman" pitchFamily="18" charset="0"/>
            </a:endParaRPr>
          </a:p>
        </p:txBody>
      </p:sp>
      <p:graphicFrame>
        <p:nvGraphicFramePr>
          <p:cNvPr id="5" name="Diagram 4"/>
          <p:cNvGraphicFramePr/>
          <p:nvPr/>
        </p:nvGraphicFramePr>
        <p:xfrm>
          <a:off x="309488" y="2743200"/>
          <a:ext cx="8425375" cy="4811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Related image"/>
          <p:cNvPicPr>
            <a:picLocks noChangeAspect="1" noChangeArrowheads="1"/>
          </p:cNvPicPr>
          <p:nvPr/>
        </p:nvPicPr>
        <p:blipFill>
          <a:blip r:embed="rId6"/>
          <a:srcRect/>
          <a:stretch>
            <a:fillRect/>
          </a:stretch>
        </p:blipFill>
        <p:spPr bwMode="auto">
          <a:xfrm>
            <a:off x="6879102" y="180536"/>
            <a:ext cx="1983544" cy="1127760"/>
          </a:xfrm>
          <a:prstGeom prst="rect">
            <a:avLst/>
          </a:prstGeom>
          <a:noFill/>
        </p:spPr>
      </p:pic>
    </p:spTree>
  </p:cSld>
  <p:clrMapOvr>
    <a:masterClrMapping/>
  </p:clrMapOvr>
  <p:transition spd="med" advTm="4000">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Char char="🞂"/>
            </a:pPr>
            <a:r>
              <a:rPr lang="en-US" sz="2400" b="1" dirty="0">
                <a:latin typeface="Times New Roman"/>
                <a:ea typeface="Times New Roman"/>
                <a:cs typeface="Times New Roman"/>
                <a:sym typeface="Times New Roman"/>
              </a:rPr>
              <a:t>Circulation Services :-  Circulation is one of the key departments of a </a:t>
            </a:r>
            <a:r>
              <a:rPr lang="en-US" sz="2400" b="1" dirty="0" err="1">
                <a:latin typeface="Times New Roman"/>
                <a:ea typeface="Times New Roman"/>
                <a:cs typeface="Times New Roman"/>
                <a:sym typeface="Times New Roman"/>
              </a:rPr>
              <a:t>Keshav</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Mahavidyalaya</a:t>
            </a:r>
            <a:r>
              <a:rPr lang="en-US" sz="2400" b="1" dirty="0">
                <a:latin typeface="Times New Roman"/>
                <a:ea typeface="Times New Roman"/>
                <a:cs typeface="Times New Roman"/>
                <a:sym typeface="Times New Roman"/>
              </a:rPr>
              <a:t> library. Text Books are provided on loan for fourteen days and Reference books for one day.</a:t>
            </a:r>
            <a:endParaRPr/>
          </a:p>
        </p:txBody>
      </p:sp>
      <p:sp>
        <p:nvSpPr>
          <p:cNvPr id="156" name="Google Shape;15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Times New Roman"/>
              <a:buNone/>
            </a:pPr>
            <a:r>
              <a:rPr lang="en-US" b="1" dirty="0">
                <a:latin typeface="Times New Roman"/>
                <a:ea typeface="Times New Roman"/>
                <a:cs typeface="Times New Roman"/>
                <a:sym typeface="Times New Roman"/>
              </a:rPr>
              <a:t>      </a:t>
            </a:r>
            <a:r>
              <a:rPr lang="en-US" b="1" dirty="0">
                <a:solidFill>
                  <a:srgbClr val="FF0000"/>
                </a:solidFill>
                <a:latin typeface="Times New Roman"/>
                <a:ea typeface="Times New Roman"/>
                <a:cs typeface="Times New Roman"/>
                <a:sym typeface="Times New Roman"/>
              </a:rPr>
              <a:t> </a:t>
            </a:r>
            <a:r>
              <a:rPr lang="en-US" b="1" u="sng" dirty="0">
                <a:solidFill>
                  <a:srgbClr val="FF0000"/>
                </a:solidFill>
                <a:latin typeface="Times New Roman"/>
                <a:ea typeface="Times New Roman"/>
                <a:cs typeface="Times New Roman"/>
                <a:sym typeface="Times New Roman"/>
              </a:rPr>
              <a:t>CIRCULATION SERVICE</a:t>
            </a:r>
            <a:endParaRPr b="1" u="sng">
              <a:solidFill>
                <a:srgbClr val="FF0000"/>
              </a:solidFill>
              <a:latin typeface="Times New Roman"/>
              <a:ea typeface="Times New Roman"/>
              <a:cs typeface="Times New Roman"/>
              <a:sym typeface="Times New Roman"/>
            </a:endParaRPr>
          </a:p>
        </p:txBody>
      </p:sp>
      <p:pic>
        <p:nvPicPr>
          <p:cNvPr id="157" name="Google Shape;157;p7" descr="C:\Documents and Settings\Administrator\My Documents\library_shab\selected photos and videos 1\DSC05555.JPG"/>
          <p:cNvPicPr preferRelativeResize="0"/>
          <p:nvPr/>
        </p:nvPicPr>
        <p:blipFill rotWithShape="1">
          <a:blip r:embed="rId3">
            <a:alphaModFix/>
          </a:blip>
          <a:srcRect/>
          <a:stretch/>
        </p:blipFill>
        <p:spPr>
          <a:xfrm>
            <a:off x="914400" y="3124200"/>
            <a:ext cx="7620000" cy="358140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transition spd="med" advTm="4000">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body" idx="1"/>
          </p:nvPr>
        </p:nvSpPr>
        <p:spPr>
          <a:xfrm>
            <a:off x="1529645" y="1569155"/>
            <a:ext cx="6530622" cy="3094758"/>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632"/>
              <a:buNone/>
            </a:pPr>
            <a:r>
              <a:rPr lang="en-US" sz="2400" b="1" dirty="0">
                <a:latin typeface="Times New Roman"/>
                <a:ea typeface="Times New Roman"/>
                <a:cs typeface="Times New Roman"/>
                <a:sym typeface="Times New Roman"/>
              </a:rPr>
              <a:t>Technical Services (i.e. Classification and Cataloguing Services) :- </a:t>
            </a:r>
            <a:r>
              <a:rPr lang="en-US" sz="2400" b="1" dirty="0" err="1">
                <a:latin typeface="Times New Roman"/>
                <a:ea typeface="Times New Roman"/>
                <a:cs typeface="Times New Roman"/>
                <a:sym typeface="Times New Roman"/>
              </a:rPr>
              <a:t>Keshav</a:t>
            </a:r>
            <a:r>
              <a:rPr lang="en-US" sz="2400" b="1" dirty="0">
                <a:latin typeface="Times New Roman"/>
                <a:ea typeface="Times New Roman"/>
                <a:cs typeface="Times New Roman"/>
                <a:sym typeface="Times New Roman"/>
              </a:rPr>
              <a:t> </a:t>
            </a:r>
            <a:r>
              <a:rPr lang="en-US" sz="2400" b="1" dirty="0" err="1">
                <a:latin typeface="Times New Roman"/>
                <a:ea typeface="Times New Roman"/>
                <a:cs typeface="Times New Roman"/>
                <a:sym typeface="Times New Roman"/>
              </a:rPr>
              <a:t>Mahavidyalaya</a:t>
            </a:r>
            <a:r>
              <a:rPr lang="en-US" sz="2400" b="1" dirty="0">
                <a:latin typeface="Times New Roman"/>
                <a:ea typeface="Times New Roman"/>
                <a:cs typeface="Times New Roman"/>
                <a:sym typeface="Times New Roman"/>
              </a:rPr>
              <a:t> Library follows Dewey Decimal Classification. Library </a:t>
            </a:r>
            <a:r>
              <a:rPr lang="en-US" sz="2400" b="1" dirty="0" smtClean="0">
                <a:latin typeface="Times New Roman"/>
                <a:ea typeface="Times New Roman"/>
                <a:cs typeface="Times New Roman"/>
                <a:sym typeface="Times New Roman"/>
              </a:rPr>
              <a:t>has WEB OPAC.</a:t>
            </a:r>
            <a:endParaRPr/>
          </a:p>
        </p:txBody>
      </p:sp>
      <p:sp>
        <p:nvSpPr>
          <p:cNvPr id="163" name="Google Shape;16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Algerian"/>
              <a:buNone/>
            </a:pPr>
            <a:r>
              <a:rPr lang="en-US" b="1" dirty="0">
                <a:latin typeface="Algerian"/>
                <a:ea typeface="Algerian"/>
                <a:cs typeface="Algerian"/>
                <a:sym typeface="Algerian"/>
              </a:rPr>
              <a:t>	   </a:t>
            </a:r>
            <a:r>
              <a:rPr lang="en-US" b="1" u="sng" dirty="0">
                <a:solidFill>
                  <a:srgbClr val="FF0000"/>
                </a:solidFill>
                <a:latin typeface="Times New Roman"/>
                <a:ea typeface="Times New Roman"/>
                <a:cs typeface="Times New Roman"/>
                <a:sym typeface="Times New Roman"/>
              </a:rPr>
              <a:t>TECHNICAL SERVICE</a:t>
            </a:r>
            <a:endParaRPr b="1" u="sng">
              <a:solidFill>
                <a:srgbClr val="FF0000"/>
              </a:solidFill>
              <a:latin typeface="Times New Roman"/>
              <a:ea typeface="Times New Roman"/>
              <a:cs typeface="Times New Roman"/>
              <a:sym typeface="Times New Roman"/>
            </a:endParaRPr>
          </a:p>
        </p:txBody>
      </p:sp>
      <p:pic>
        <p:nvPicPr>
          <p:cNvPr id="5" name="Picture 4"/>
          <p:cNvPicPr/>
          <p:nvPr/>
        </p:nvPicPr>
        <p:blipFill>
          <a:blip r:embed="rId3" cstate="print"/>
          <a:srcRect/>
          <a:stretch>
            <a:fillRect/>
          </a:stretch>
        </p:blipFill>
        <p:spPr bwMode="auto">
          <a:xfrm>
            <a:off x="1546577" y="3759200"/>
            <a:ext cx="5971824" cy="2940756"/>
          </a:xfrm>
          <a:prstGeom prst="rect">
            <a:avLst/>
          </a:prstGeom>
          <a:noFill/>
          <a:ln w="9525">
            <a:noFill/>
            <a:miter lim="800000"/>
            <a:headEnd/>
            <a:tailEnd/>
          </a:ln>
        </p:spPr>
      </p:pic>
    </p:spTree>
  </p:cSld>
  <p:clrMapOvr>
    <a:masterClrMapping/>
  </p:clrMapOvr>
  <p:transition spd="med" advTm="4000">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body" idx="1"/>
          </p:nvPr>
        </p:nvSpPr>
        <p:spPr>
          <a:xfrm>
            <a:off x="457200" y="1600199"/>
            <a:ext cx="8229600" cy="3886201"/>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904"/>
              <a:buNone/>
            </a:pPr>
            <a:r>
              <a:rPr lang="en-US" sz="2800">
                <a:latin typeface="Times New Roman"/>
                <a:ea typeface="Times New Roman"/>
                <a:cs typeface="Times New Roman"/>
                <a:sym typeface="Times New Roman"/>
              </a:rPr>
              <a:t>   </a:t>
            </a:r>
            <a:r>
              <a:rPr lang="en-US" sz="2800" b="1">
                <a:latin typeface="Times New Roman"/>
                <a:ea typeface="Times New Roman"/>
                <a:cs typeface="Times New Roman"/>
                <a:sym typeface="Times New Roman"/>
              </a:rPr>
              <a:t>Reference service is also being provided by Keshav Mahavidyalaya library, so that the users can get the maximum benefit of the available resources of the library.</a:t>
            </a:r>
            <a:endParaRPr sz="2800" b="1"/>
          </a:p>
          <a:p>
            <a:pPr marL="365760" lvl="0" indent="-256032" algn="l" rtl="0">
              <a:spcBef>
                <a:spcPts val="400"/>
              </a:spcBef>
              <a:spcAft>
                <a:spcPts val="0"/>
              </a:spcAft>
              <a:buSzPts val="1904"/>
              <a:buNone/>
            </a:pPr>
            <a:endParaRPr sz="2800">
              <a:latin typeface="Times New Roman"/>
              <a:ea typeface="Times New Roman"/>
              <a:cs typeface="Times New Roman"/>
              <a:sym typeface="Times New Roman"/>
            </a:endParaRPr>
          </a:p>
        </p:txBody>
      </p:sp>
      <p:sp>
        <p:nvSpPr>
          <p:cNvPr id="185" name="Google Shape;185;p11"/>
          <p:cNvSpPr txBox="1">
            <a:spLocks noGrp="1"/>
          </p:cNvSpPr>
          <p:nvPr>
            <p:ph type="title"/>
          </p:nvPr>
        </p:nvSpPr>
        <p:spPr>
          <a:xfrm>
            <a:off x="-990600" y="274638"/>
            <a:ext cx="115062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lgerian"/>
              <a:buNone/>
            </a:pPr>
            <a:r>
              <a:rPr lang="en-US" sz="4000" dirty="0">
                <a:latin typeface="Algerian"/>
                <a:ea typeface="Algerian"/>
                <a:cs typeface="Algerian"/>
                <a:sym typeface="Algerian"/>
              </a:rPr>
              <a:t>  			</a:t>
            </a:r>
            <a:r>
              <a:rPr lang="en-US" sz="4000" dirty="0">
                <a:solidFill>
                  <a:srgbClr val="FF0000"/>
                </a:solidFill>
                <a:latin typeface="Times New Roman"/>
                <a:ea typeface="Times New Roman"/>
                <a:cs typeface="Times New Roman"/>
                <a:sym typeface="Times New Roman"/>
              </a:rPr>
              <a:t>REFERENCE SERVICE</a:t>
            </a:r>
            <a:endParaRPr>
              <a:solidFill>
                <a:srgbClr val="FF0000"/>
              </a:solidFill>
              <a:latin typeface="Times New Roman"/>
              <a:ea typeface="Times New Roman"/>
              <a:cs typeface="Times New Roman"/>
              <a:sym typeface="Times New Roman"/>
            </a:endParaRPr>
          </a:p>
        </p:txBody>
      </p:sp>
      <p:pic>
        <p:nvPicPr>
          <p:cNvPr id="186" name="Google Shape;186;p11" descr="C:\Documents and Settings\Administrator\My Documents\library_shab\ppt_shab items\quest..jpg"/>
          <p:cNvPicPr preferRelativeResize="0"/>
          <p:nvPr/>
        </p:nvPicPr>
        <p:blipFill rotWithShape="1">
          <a:blip r:embed="rId3">
            <a:alphaModFix/>
          </a:blip>
          <a:srcRect/>
          <a:stretch/>
        </p:blipFill>
        <p:spPr>
          <a:xfrm>
            <a:off x="0" y="0"/>
            <a:ext cx="1752600" cy="1676400"/>
          </a:xfrm>
          <a:prstGeom prst="rect">
            <a:avLst/>
          </a:prstGeom>
          <a:noFill/>
          <a:ln>
            <a:noFill/>
          </a:ln>
        </p:spPr>
      </p:pic>
      <p:pic>
        <p:nvPicPr>
          <p:cNvPr id="187" name="Google Shape;187;p11" descr="C:\Documents and Settings\Administrator\My Documents\library_shab\ppt_shab items\reference.jpg"/>
          <p:cNvPicPr preferRelativeResize="0"/>
          <p:nvPr/>
        </p:nvPicPr>
        <p:blipFill rotWithShape="1">
          <a:blip r:embed="rId4">
            <a:alphaModFix/>
          </a:blip>
          <a:srcRect/>
          <a:stretch/>
        </p:blipFill>
        <p:spPr>
          <a:xfrm>
            <a:off x="7467600" y="0"/>
            <a:ext cx="1676400" cy="1524000"/>
          </a:xfrm>
          <a:prstGeom prst="rect">
            <a:avLst/>
          </a:prstGeom>
          <a:noFill/>
          <a:ln>
            <a:noFill/>
          </a:ln>
        </p:spPr>
      </p:pic>
      <p:pic>
        <p:nvPicPr>
          <p:cNvPr id="188" name="Google Shape;188;p11" descr="C:\Documents and Settings\Administrator\My Documents\library_shab\ppt_shab items\refe2.jpg"/>
          <p:cNvPicPr preferRelativeResize="0"/>
          <p:nvPr/>
        </p:nvPicPr>
        <p:blipFill rotWithShape="1">
          <a:blip r:embed="rId5">
            <a:alphaModFix/>
          </a:blip>
          <a:srcRect/>
          <a:stretch/>
        </p:blipFill>
        <p:spPr>
          <a:xfrm>
            <a:off x="6958012" y="4800600"/>
            <a:ext cx="2185988" cy="1513681"/>
          </a:xfrm>
          <a:prstGeom prst="rect">
            <a:avLst/>
          </a:prstGeom>
          <a:noFill/>
          <a:ln>
            <a:noFill/>
          </a:ln>
        </p:spPr>
      </p:pic>
    </p:spTree>
  </p:cSld>
  <p:clrMapOvr>
    <a:masterClrMapping/>
  </p:clrMapOvr>
  <p:transition spd="med" advTm="4000">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p>
            <a:pPr marL="365760" lvl="0" indent="-256032">
              <a:buSzPts val="1632"/>
              <a:buNone/>
            </a:pPr>
            <a:endParaRPr sz="2400" b="1"/>
          </a:p>
          <a:p>
            <a:pPr marL="365760" lvl="0" indent="-256032" algn="l" rtl="0">
              <a:spcBef>
                <a:spcPts val="400"/>
              </a:spcBef>
              <a:spcAft>
                <a:spcPts val="0"/>
              </a:spcAft>
              <a:buSzPts val="1836"/>
              <a:buFont typeface="Wingdings" pitchFamily="2" charset="2"/>
              <a:buChar char="v"/>
            </a:pPr>
            <a:endParaRPr sz="2400" b="1"/>
          </a:p>
        </p:txBody>
      </p:sp>
      <p:sp>
        <p:nvSpPr>
          <p:cNvPr id="210" name="Google Shape;210;p14"/>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imes New Roman"/>
              <a:buNone/>
            </a:pPr>
            <a:r>
              <a:rPr lang="en-US" sz="3600" b="1" u="sng" dirty="0">
                <a:solidFill>
                  <a:srgbClr val="FF0000"/>
                </a:solidFill>
                <a:latin typeface="Times New Roman"/>
                <a:ea typeface="Times New Roman"/>
                <a:cs typeface="Times New Roman"/>
                <a:sym typeface="Times New Roman"/>
              </a:rPr>
              <a:t>FACILITIES PROVIDED TO </a:t>
            </a:r>
            <a:r>
              <a:rPr lang="en-US" sz="3600" b="1" u="sng" dirty="0" smtClean="0">
                <a:solidFill>
                  <a:srgbClr val="FF0000"/>
                </a:solidFill>
                <a:latin typeface="Times New Roman"/>
                <a:ea typeface="Times New Roman"/>
                <a:cs typeface="Times New Roman"/>
                <a:sym typeface="Times New Roman"/>
              </a:rPr>
              <a:t>USERS WITH </a:t>
            </a:r>
            <a:r>
              <a:rPr lang="en-US" sz="3600" b="1" u="sng" dirty="0">
                <a:solidFill>
                  <a:srgbClr val="FF0000"/>
                </a:solidFill>
                <a:latin typeface="Times New Roman"/>
                <a:ea typeface="Times New Roman"/>
                <a:cs typeface="Times New Roman"/>
                <a:sym typeface="Times New Roman"/>
              </a:rPr>
              <a:t/>
            </a:r>
            <a:br>
              <a:rPr lang="en-US" sz="3600" b="1" u="sng" dirty="0">
                <a:solidFill>
                  <a:srgbClr val="FF0000"/>
                </a:solidFill>
                <a:latin typeface="Times New Roman"/>
                <a:ea typeface="Times New Roman"/>
                <a:cs typeface="Times New Roman"/>
                <a:sym typeface="Times New Roman"/>
              </a:rPr>
            </a:br>
            <a:r>
              <a:rPr lang="en-US" sz="3600" u="sng" dirty="0">
                <a:solidFill>
                  <a:srgbClr val="FF0000"/>
                </a:solidFill>
                <a:latin typeface="Times New Roman"/>
                <a:ea typeface="Times New Roman"/>
                <a:cs typeface="Times New Roman"/>
                <a:sym typeface="Times New Roman"/>
              </a:rPr>
              <a:t>SPECIAL NEED </a:t>
            </a:r>
            <a:endParaRPr sz="3600" b="1" u="sng">
              <a:solidFill>
                <a:srgbClr val="FF0000"/>
              </a:solidFill>
              <a:latin typeface="Times New Roman"/>
              <a:ea typeface="Times New Roman"/>
              <a:cs typeface="Times New Roman"/>
              <a:sym typeface="Times New Roman"/>
            </a:endParaRPr>
          </a:p>
        </p:txBody>
      </p:sp>
      <p:pic>
        <p:nvPicPr>
          <p:cNvPr id="211" name="Google Shape;211;p14" descr="C:\Documents and Settings\Administrator\My Documents\blind.jpg"/>
          <p:cNvPicPr preferRelativeResize="0"/>
          <p:nvPr/>
        </p:nvPicPr>
        <p:blipFill rotWithShape="1">
          <a:blip r:embed="rId3">
            <a:alphaModFix/>
          </a:blip>
          <a:srcRect/>
          <a:stretch/>
        </p:blipFill>
        <p:spPr>
          <a:xfrm>
            <a:off x="6745111" y="542572"/>
            <a:ext cx="1752600" cy="1218495"/>
          </a:xfrm>
          <a:prstGeom prst="rect">
            <a:avLst/>
          </a:prstGeom>
          <a:noFill/>
          <a:ln>
            <a:noFill/>
          </a:ln>
        </p:spPr>
      </p:pic>
      <p:pic>
        <p:nvPicPr>
          <p:cNvPr id="213" name="Google Shape;213;p14" descr="IMG-20160130-WA0004.jpg"/>
          <p:cNvPicPr preferRelativeResize="0"/>
          <p:nvPr/>
        </p:nvPicPr>
        <p:blipFill rotWithShape="1">
          <a:blip r:embed="rId4">
            <a:alphaModFix/>
          </a:blip>
          <a:srcRect/>
          <a:stretch/>
        </p:blipFill>
        <p:spPr>
          <a:xfrm>
            <a:off x="135467" y="812800"/>
            <a:ext cx="2099733" cy="1016000"/>
          </a:xfrm>
          <a:prstGeom prst="rect">
            <a:avLst/>
          </a:prstGeom>
          <a:noFill/>
          <a:ln>
            <a:noFill/>
          </a:ln>
          <a:effectLst>
            <a:outerShdw blurRad="190500" algn="tl" rotWithShape="0">
              <a:srgbClr val="000000">
                <a:alpha val="69803"/>
              </a:srgbClr>
            </a:outerShdw>
          </a:effectLst>
        </p:spPr>
      </p:pic>
      <p:sp>
        <p:nvSpPr>
          <p:cNvPr id="6" name="Google Shape;209;p14"/>
          <p:cNvSpPr txBox="1">
            <a:spLocks/>
          </p:cNvSpPr>
          <p:nvPr/>
        </p:nvSpPr>
        <p:spPr>
          <a:xfrm>
            <a:off x="0" y="1752600"/>
            <a:ext cx="9239534" cy="4876800"/>
          </a:xfrm>
          <a:prstGeom prst="rect">
            <a:avLst/>
          </a:prstGeom>
          <a:noFill/>
          <a:ln>
            <a:noFill/>
          </a:ln>
        </p:spPr>
        <p:txBody>
          <a:bodyPr spcFirstLastPara="1" wrap="square" lIns="91425" tIns="45700" rIns="91425" bIns="45700" anchor="t" anchorCtr="0">
            <a:normAutofit/>
          </a:bodyPr>
          <a:lstStyle/>
          <a:p>
            <a:pPr marL="365760" marR="0" lvl="0" indent="-238759" algn="l" defTabSz="914400" rtl="0" eaLnBrk="1" fontAlgn="auto" latinLnBrk="0" hangingPunct="1">
              <a:lnSpc>
                <a:spcPct val="100000"/>
              </a:lnSpc>
              <a:spcBef>
                <a:spcPts val="0"/>
              </a:spcBef>
              <a:spcAft>
                <a:spcPts val="0"/>
              </a:spcAft>
              <a:buClr>
                <a:schemeClr val="accent1"/>
              </a:buClr>
              <a:buSzPts val="272"/>
              <a:buFont typeface="Noto Sans Symbols"/>
              <a:buNone/>
              <a:tabLst/>
              <a:defRPr/>
            </a:pPr>
            <a:endParaRPr kumimoji="0" lang="en-US" sz="600" b="1" i="0" u="none" strike="noStrike" kern="0" cap="none" spc="0" normalizeH="0" baseline="0" noProof="0" dirty="0" smtClean="0">
              <a:ln>
                <a:noFill/>
              </a:ln>
              <a:solidFill>
                <a:schemeClr val="dk1"/>
              </a:solidFill>
              <a:effectLst/>
              <a:uLnTx/>
              <a:uFillTx/>
              <a:latin typeface="Times New Roman"/>
              <a:ea typeface="Times New Roman"/>
              <a:cs typeface="Times New Roman"/>
              <a:sym typeface="Times New Roman"/>
            </a:endParaRPr>
          </a:p>
          <a:p>
            <a:pPr marL="452628" marR="0" lvl="0" indent="-342900" algn="l" defTabSz="914400" rtl="0" eaLnBrk="1" fontAlgn="auto" latinLnBrk="0" hangingPunct="1">
              <a:lnSpc>
                <a:spcPct val="100000"/>
              </a:lnSpc>
              <a:spcBef>
                <a:spcPts val="400"/>
              </a:spcBef>
              <a:spcAft>
                <a:spcPts val="0"/>
              </a:spcAft>
              <a:buClr>
                <a:schemeClr val="accent1"/>
              </a:buClr>
              <a:buSzPts val="1632"/>
              <a:buFont typeface="Wingdings" panose="05000000000000000000" pitchFamily="2" charset="2"/>
              <a:buChar char="v"/>
              <a:tabLst/>
              <a:defRPr/>
            </a:pPr>
            <a:r>
              <a:rPr kumimoji="0" lang="en-US" sz="2800" b="1" i="0" u="none" strike="noStrike" kern="0" cap="none" spc="0" normalizeH="0" baseline="0" noProof="0" dirty="0" smtClean="0">
                <a:ln>
                  <a:noFill/>
                </a:ln>
                <a:solidFill>
                  <a:schemeClr val="dk1"/>
                </a:solidFill>
                <a:effectLst/>
                <a:uLnTx/>
                <a:uFillTx/>
                <a:latin typeface="Times New Roman"/>
                <a:ea typeface="Times New Roman"/>
                <a:cs typeface="Times New Roman"/>
                <a:sym typeface="Times New Roman"/>
              </a:rPr>
              <a:t>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Keshav</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Mahavidyalaya</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  Library has Audio CDs and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braille</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 Materials for visually challenged users.</a:t>
            </a:r>
          </a:p>
          <a:p>
            <a:pPr marL="452628" marR="0" lvl="0" indent="-342900" algn="l" defTabSz="914400" rtl="0" eaLnBrk="1" fontAlgn="auto" latinLnBrk="0" hangingPunct="1">
              <a:lnSpc>
                <a:spcPct val="100000"/>
              </a:lnSpc>
              <a:spcBef>
                <a:spcPts val="400"/>
              </a:spcBef>
              <a:spcAft>
                <a:spcPts val="0"/>
              </a:spcAft>
              <a:buClr>
                <a:schemeClr val="accent1"/>
              </a:buClr>
              <a:buSzPts val="1632"/>
              <a:buFont typeface="Wingdings" panose="05000000000000000000" pitchFamily="2" charset="2"/>
              <a:buChar char="v"/>
              <a:tabLst/>
              <a:defRPr/>
            </a:pPr>
            <a:endParaRPr kumimoji="0" lang="en-US" sz="2800" b="0"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endParaRPr>
          </a:p>
          <a:p>
            <a:pPr marL="457200" marR="0" lvl="0" indent="-306324" algn="l" defTabSz="914400" rtl="0" eaLnBrk="1" fontAlgn="auto" latinLnBrk="0" hangingPunct="1">
              <a:lnSpc>
                <a:spcPct val="100000"/>
              </a:lnSpc>
              <a:spcBef>
                <a:spcPts val="400"/>
              </a:spcBef>
              <a:spcAft>
                <a:spcPts val="0"/>
              </a:spcAft>
              <a:buClr>
                <a:schemeClr val="accent1"/>
              </a:buClr>
              <a:buSzPts val="1224"/>
              <a:buFont typeface="Wingdings" panose="05000000000000000000" pitchFamily="2" charset="2"/>
              <a:buChar char="v"/>
              <a:tabLst/>
              <a:defRPr/>
            </a:pP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The Library has one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Lez</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 Air Camera Scanner along with a laptop with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Lex</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 Air VAD software as well as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braille</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 face and </a:t>
            </a:r>
            <a:r>
              <a:rPr kumimoji="0" lang="en-US" sz="2800" b="1" i="0" u="none" strike="noStrike" kern="0" cap="none" spc="0" normalizeH="0" baseline="0" noProof="0" dirty="0" err="1"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Devnagri</a:t>
            </a: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rPr>
              <a:t> Software.</a:t>
            </a:r>
          </a:p>
          <a:p>
            <a:pPr marL="452628" marR="0" lvl="0" indent="-342900" algn="l" defTabSz="914400" rtl="0" eaLnBrk="1" fontAlgn="auto" latinLnBrk="0" hangingPunct="1">
              <a:lnSpc>
                <a:spcPct val="100000"/>
              </a:lnSpc>
              <a:spcBef>
                <a:spcPts val="400"/>
              </a:spcBef>
              <a:spcAft>
                <a:spcPts val="0"/>
              </a:spcAft>
              <a:buClr>
                <a:schemeClr val="accent1"/>
              </a:buClr>
              <a:buSzPts val="1632"/>
              <a:buFont typeface="Wingdings" panose="05000000000000000000" pitchFamily="2" charset="2"/>
              <a:buChar char="v"/>
              <a:tabLst/>
              <a:defRPr/>
            </a:pP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      </a:t>
            </a:r>
            <a:endParaRPr kumimoji="0" lang="en-US" sz="2800" b="0" i="0" u="none" strike="noStrike" kern="0" cap="none" spc="0" normalizeH="0" baseline="0" noProof="0" dirty="0" smtClean="0">
              <a:ln>
                <a:noFill/>
              </a:ln>
              <a:solidFill>
                <a:schemeClr val="dk1"/>
              </a:solidFill>
              <a:effectLst/>
              <a:uLnTx/>
              <a:uFillTx/>
              <a:latin typeface="Times New Roman" panose="02020603050405020304" pitchFamily="18" charset="0"/>
              <a:ea typeface="Lucida Sans"/>
              <a:cs typeface="Times New Roman" panose="02020603050405020304" pitchFamily="18" charset="0"/>
              <a:sym typeface="Lucida Sans"/>
            </a:endParaRPr>
          </a:p>
          <a:p>
            <a:pPr marL="452628" marR="0" lvl="0" indent="-342900" algn="l" defTabSz="914400" rtl="0" eaLnBrk="1" fontAlgn="auto" latinLnBrk="0" hangingPunct="1">
              <a:lnSpc>
                <a:spcPct val="100000"/>
              </a:lnSpc>
              <a:spcBef>
                <a:spcPts val="400"/>
              </a:spcBef>
              <a:spcAft>
                <a:spcPts val="0"/>
              </a:spcAft>
              <a:buClr>
                <a:schemeClr val="accent1"/>
              </a:buClr>
              <a:buSzPts val="1632"/>
              <a:buFont typeface="Wingdings" panose="05000000000000000000" pitchFamily="2" charset="2"/>
              <a:buChar char="v"/>
              <a:tabLst/>
              <a:defRPr/>
            </a:pPr>
            <a:r>
              <a:rPr kumimoji="0" lang="en-US" sz="2800" b="1" i="0" u="none" strike="noStrike" kern="0" cap="none" spc="0" normalizeH="0" baseline="0" noProof="0" dirty="0" smtClean="0">
                <a:ln>
                  <a:noFill/>
                </a:ln>
                <a:solidFill>
                  <a:schemeClr val="dk1"/>
                </a:solidFill>
                <a:effectLst/>
                <a:uLnTx/>
                <a:uFillTx/>
                <a:latin typeface="Times New Roman" panose="02020603050405020304" pitchFamily="18" charset="0"/>
                <a:ea typeface="Times New Roman"/>
                <a:cs typeface="Times New Roman" panose="02020603050405020304" pitchFamily="18" charset="0"/>
                <a:sym typeface="Times New Roman"/>
              </a:rPr>
              <a:t>Library-Staff  locate books, periodicals and other materials for physically challenged users on demand basis</a:t>
            </a:r>
            <a:r>
              <a:rPr kumimoji="0" lang="en-US" sz="3200" b="1" i="0" u="none" strike="noStrike" kern="0" cap="none" spc="0" normalizeH="0" baseline="0" noProof="0" dirty="0" smtClean="0">
                <a:ln>
                  <a:noFill/>
                </a:ln>
                <a:solidFill>
                  <a:schemeClr val="dk1"/>
                </a:solidFill>
                <a:effectLst/>
                <a:uLnTx/>
                <a:uFillTx/>
                <a:latin typeface="Times New Roman"/>
                <a:ea typeface="Times New Roman"/>
                <a:cs typeface="Times New Roman"/>
                <a:sym typeface="Times New Roman"/>
              </a:rPr>
              <a:t>.</a:t>
            </a:r>
            <a:endParaRPr kumimoji="0" lang="en-US" sz="3200" b="0" i="0" u="none" strike="noStrike" kern="0" cap="none" spc="0" normalizeH="0" baseline="0" noProof="0" dirty="0" smtClean="0">
              <a:ln>
                <a:noFill/>
              </a:ln>
              <a:solidFill>
                <a:schemeClr val="dk1"/>
              </a:solidFill>
              <a:effectLst/>
              <a:uLnTx/>
              <a:uFillTx/>
              <a:latin typeface="Lucida Sans"/>
              <a:ea typeface="Lucida Sans"/>
              <a:cs typeface="Lucida Sans"/>
              <a:sym typeface="Lucida Sans"/>
            </a:endParaRPr>
          </a:p>
          <a:p>
            <a:pPr marL="365760" marR="0" lvl="0" indent="-256032" algn="l" defTabSz="914400" rtl="0" eaLnBrk="1" fontAlgn="auto" latinLnBrk="0" hangingPunct="1">
              <a:lnSpc>
                <a:spcPct val="100000"/>
              </a:lnSpc>
              <a:spcBef>
                <a:spcPts val="400"/>
              </a:spcBef>
              <a:spcAft>
                <a:spcPts val="0"/>
              </a:spcAft>
              <a:buClr>
                <a:schemeClr val="accent1"/>
              </a:buClr>
              <a:buSzPts val="1836"/>
              <a:buFont typeface="Noto Sans Symbols"/>
              <a:buNone/>
              <a:tabLst/>
              <a:defRPr/>
            </a:pPr>
            <a:endParaRPr kumimoji="0" lang="en-US" sz="3200" b="0" i="0" u="none" strike="noStrike" kern="0" cap="none" spc="0" normalizeH="0" baseline="0" noProof="0" dirty="0">
              <a:ln>
                <a:noFill/>
              </a:ln>
              <a:solidFill>
                <a:schemeClr val="dk1"/>
              </a:solidFill>
              <a:effectLst/>
              <a:uLnTx/>
              <a:uFillTx/>
              <a:latin typeface="Lucida Sans"/>
              <a:ea typeface="Lucida Sans"/>
              <a:cs typeface="Lucida Sans"/>
              <a:sym typeface="Lucida Sans"/>
            </a:endParaRPr>
          </a:p>
        </p:txBody>
      </p:sp>
    </p:spTree>
  </p:cSld>
  <p:clrMapOvr>
    <a:masterClrMapping/>
  </p:clrMapOvr>
  <p:transition spd="med" advTm="4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4" name="Picture 3" descr="Laptop and books stock illustration. Illustration of modern - 20439155"/>
          <p:cNvPicPr/>
          <p:nvPr/>
        </p:nvPicPr>
        <p:blipFill>
          <a:blip r:embed="rId3"/>
          <a:srcRect/>
          <a:stretch>
            <a:fillRect/>
          </a:stretch>
        </p:blipFill>
        <p:spPr bwMode="auto">
          <a:xfrm>
            <a:off x="0" y="0"/>
            <a:ext cx="9144000" cy="2032000"/>
          </a:xfrm>
          <a:prstGeom prst="rect">
            <a:avLst/>
          </a:prstGeom>
          <a:noFill/>
          <a:ln w="9525">
            <a:noFill/>
            <a:miter lim="800000"/>
            <a:headEnd/>
            <a:tailEnd/>
          </a:ln>
        </p:spPr>
      </p:pic>
      <p:pic>
        <p:nvPicPr>
          <p:cNvPr id="12290" name="Picture 2" descr="C:\Users\Administrator\Desktop\g floor\WhatsApp Image 2021-11-03 at 03.00.38.jpeg"/>
          <p:cNvPicPr>
            <a:picLocks noChangeAspect="1" noChangeArrowheads="1"/>
          </p:cNvPicPr>
          <p:nvPr/>
        </p:nvPicPr>
        <p:blipFill>
          <a:blip r:embed="rId4"/>
          <a:srcRect l="5556" r="5000" b="7813"/>
          <a:stretch>
            <a:fillRect/>
          </a:stretch>
        </p:blipFill>
        <p:spPr bwMode="auto">
          <a:xfrm>
            <a:off x="4944533" y="1878605"/>
            <a:ext cx="4199467" cy="4979394"/>
          </a:xfrm>
          <a:prstGeom prst="rect">
            <a:avLst/>
          </a:prstGeom>
          <a:noFill/>
        </p:spPr>
      </p:pic>
      <p:sp>
        <p:nvSpPr>
          <p:cNvPr id="7" name="Rectangle 6"/>
          <p:cNvSpPr/>
          <p:nvPr/>
        </p:nvSpPr>
        <p:spPr>
          <a:xfrm>
            <a:off x="-1" y="2404533"/>
            <a:ext cx="4995333"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USER</a:t>
            </a:r>
          </a:p>
          <a:p>
            <a:pPr algn="ctr"/>
            <a:endPar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r>
              <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rPr>
              <a:t>AWARENESS</a:t>
            </a:r>
          </a:p>
          <a:p>
            <a:pPr algn="ctr"/>
            <a:endParaRPr lang="en-US" sz="5400" b="1" dirty="0" smtClean="0">
              <a:ln w="17780" cmpd="sng">
                <a:solidFill>
                  <a:srgbClr val="FFFFFF"/>
                </a:solidFill>
                <a:prstDash val="solid"/>
                <a:miter lim="800000"/>
              </a:ln>
              <a:solidFill>
                <a:srgbClr val="FF0000"/>
              </a:soli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PROGRAM</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ransition spd="med" advTm="4000">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rgbClr val="FF0000"/>
                </a:solidFill>
              </a:rPr>
              <a:t>LIBRARY IS A HUB OF VARIOUS          ACTIVITIES</a:t>
            </a:r>
            <a:endParaRPr lang="en-US" dirty="0">
              <a:solidFill>
                <a:srgbClr val="FF0000"/>
              </a:solidFill>
            </a:endParaRPr>
          </a:p>
        </p:txBody>
      </p:sp>
      <p:sp>
        <p:nvSpPr>
          <p:cNvPr id="4" name="Rectangle 3"/>
          <p:cNvSpPr/>
          <p:nvPr/>
        </p:nvSpPr>
        <p:spPr>
          <a:xfrm>
            <a:off x="0" y="1493521"/>
            <a:ext cx="9144000" cy="5016758"/>
          </a:xfrm>
          <a:prstGeom prst="rect">
            <a:avLst/>
          </a:prstGeom>
        </p:spPr>
        <p:txBody>
          <a:bodyPr wrap="square">
            <a:spAutoFit/>
          </a:bodyPr>
          <a:lstStyle/>
          <a:p>
            <a:pPr algn="just">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Library is the hub of various college activities. By providing furniture or Reading Room etc. for evaluation work, NSS Events, Internship Fair </a:t>
            </a:r>
            <a:r>
              <a:rPr lang="en-US" sz="3200" dirty="0" err="1" smtClean="0">
                <a:latin typeface="Times New Roman" panose="02020603050405020304" pitchFamily="18" charset="0"/>
                <a:cs typeface="Times New Roman" panose="02020603050405020304" pitchFamily="18" charset="0"/>
              </a:rPr>
              <a:t>oF</a:t>
            </a:r>
            <a:r>
              <a:rPr lang="en-US" sz="3200" dirty="0" smtClean="0">
                <a:latin typeface="Times New Roman" panose="02020603050405020304" pitchFamily="18" charset="0"/>
                <a:cs typeface="Times New Roman" panose="02020603050405020304" pitchFamily="18" charset="0"/>
              </a:rPr>
              <a:t> Psychology Department, etc.</a:t>
            </a:r>
          </a:p>
          <a:p>
            <a:pPr algn="just">
              <a:buFont typeface="Wingdings" panose="05000000000000000000" pitchFamily="2" charset="2"/>
              <a:buChar char="v"/>
            </a:pPr>
            <a:endParaRPr lang="en-US" sz="3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Library plays its vital role in the growth of the institution.</a:t>
            </a:r>
          </a:p>
          <a:p>
            <a:pPr algn="just"/>
            <a:endParaRPr lang="en-US" sz="3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3200" dirty="0" smtClean="0">
                <a:latin typeface="Times New Roman" panose="02020603050405020304" pitchFamily="18" charset="0"/>
                <a:cs typeface="Times New Roman" panose="02020603050405020304" pitchFamily="18" charset="0"/>
              </a:rPr>
              <a:t>Even student union elections were held in the Library.</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med" advTm="4000">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SERVICES PROVIDED DURING COVID -19 PERIOD</a:t>
            </a:r>
            <a:endParaRPr lang="en-US" dirty="0">
              <a:solidFill>
                <a:srgbClr val="FF0000"/>
              </a:solidFill>
            </a:endParaRPr>
          </a:p>
        </p:txBody>
      </p:sp>
      <p:sp>
        <p:nvSpPr>
          <p:cNvPr id="4" name="Rectangle 3"/>
          <p:cNvSpPr/>
          <p:nvPr/>
        </p:nvSpPr>
        <p:spPr>
          <a:xfrm>
            <a:off x="0" y="1554480"/>
            <a:ext cx="9144000" cy="4832092"/>
          </a:xfrm>
          <a:prstGeom prst="rect">
            <a:avLst/>
          </a:prstGeom>
        </p:spPr>
        <p:txBody>
          <a:bodyPr wrap="square">
            <a:spAutoFit/>
          </a:bodyPr>
          <a:lstStyle/>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During COVID-19 Period Various services are provided online to users.</a:t>
            </a:r>
          </a:p>
          <a:p>
            <a:pPr algn="just">
              <a:buFont typeface="Wingdings" panose="05000000000000000000" pitchFamily="2" charset="2"/>
              <a:buChar char="v"/>
            </a:pP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A separate e-mail id </a:t>
            </a:r>
            <a:r>
              <a:rPr lang="en-US" sz="2800" dirty="0" smtClean="0">
                <a:solidFill>
                  <a:schemeClr val="accent3"/>
                </a:solidFill>
                <a:latin typeface="Times New Roman" panose="02020603050405020304" pitchFamily="18" charset="0"/>
                <a:cs typeface="Times New Roman" panose="02020603050405020304" pitchFamily="18" charset="0"/>
              </a:rPr>
              <a:t>library @</a:t>
            </a:r>
            <a:r>
              <a:rPr lang="en-US" sz="2800" dirty="0" err="1" smtClean="0">
                <a:solidFill>
                  <a:schemeClr val="accent3"/>
                </a:solidFill>
                <a:latin typeface="Times New Roman" panose="02020603050405020304" pitchFamily="18" charset="0"/>
                <a:cs typeface="Times New Roman" panose="02020603050405020304" pitchFamily="18" charset="0"/>
              </a:rPr>
              <a:t>keshav.du.ac.in</a:t>
            </a:r>
            <a:r>
              <a:rPr lang="en-US" sz="2800" dirty="0" smtClean="0">
                <a:solidFill>
                  <a:schemeClr val="accent3"/>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was created through which I personally solve various queries of students and get them updated with library activities /information. </a:t>
            </a:r>
          </a:p>
          <a:p>
            <a:pPr algn="just">
              <a:buFont typeface="Wingdings" panose="05000000000000000000" pitchFamily="2" charset="2"/>
              <a:buChar char="v"/>
            </a:pP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solidFill>
                  <a:schemeClr val="accent3"/>
                </a:solidFill>
                <a:latin typeface="Times New Roman" panose="02020603050405020304" pitchFamily="18" charset="0"/>
                <a:cs typeface="Times New Roman" panose="02020603050405020304" pitchFamily="18" charset="0"/>
              </a:rPr>
              <a:t>N-List</a:t>
            </a:r>
            <a:r>
              <a:rPr lang="en-US" sz="2800" dirty="0" smtClean="0">
                <a:latin typeface="Times New Roman" panose="02020603050405020304" pitchFamily="18" charset="0"/>
                <a:cs typeface="Times New Roman" panose="02020603050405020304" pitchFamily="18" charset="0"/>
              </a:rPr>
              <a:t> (a Database of e-Books, e-Journals and other e resources) was purchased by the library during COVID-19 period . </a:t>
            </a:r>
          </a:p>
          <a:p>
            <a:endParaRPr lang="en-US" sz="2800" dirty="0"/>
          </a:p>
        </p:txBody>
      </p:sp>
    </p:spTree>
  </p:cSld>
  <p:clrMapOvr>
    <a:masterClrMapping/>
  </p:clrMapOvr>
  <p:transition spd="med" advTm="400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smtClean="0"/>
          </a:p>
          <a:p>
            <a:endParaRPr lang="en-US" dirty="0"/>
          </a:p>
        </p:txBody>
      </p:sp>
      <p:sp>
        <p:nvSpPr>
          <p:cNvPr id="3" name="Title 2"/>
          <p:cNvSpPr>
            <a:spLocks noGrp="1"/>
          </p:cNvSpPr>
          <p:nvPr>
            <p:ph type="title"/>
          </p:nvPr>
        </p:nvSpPr>
        <p:spPr/>
        <p:txBody>
          <a:bodyPr/>
          <a:lstStyle/>
          <a:p>
            <a:r>
              <a:rPr lang="en-US" smtClean="0"/>
              <a:t>             </a:t>
            </a:r>
            <a:r>
              <a:rPr lang="en-US" sz="6000" smtClean="0">
                <a:solidFill>
                  <a:srgbClr val="FF0000"/>
                </a:solidFill>
              </a:rPr>
              <a:t> </a:t>
            </a:r>
            <a:r>
              <a:rPr lang="en-US" sz="6000" dirty="0" smtClean="0">
                <a:solidFill>
                  <a:srgbClr val="FF0000"/>
                </a:solidFill>
              </a:rPr>
              <a:t>N -  LIST</a:t>
            </a:r>
            <a:endParaRPr lang="en-US" sz="6000" dirty="0">
              <a:solidFill>
                <a:srgbClr val="FF0000"/>
              </a:solidFill>
            </a:endParaRPr>
          </a:p>
        </p:txBody>
      </p:sp>
      <p:pic>
        <p:nvPicPr>
          <p:cNvPr id="4" name="Picture 3"/>
          <p:cNvPicPr/>
          <p:nvPr/>
        </p:nvPicPr>
        <p:blipFill>
          <a:blip r:embed="rId2"/>
          <a:stretch>
            <a:fillRect/>
          </a:stretch>
        </p:blipFill>
        <p:spPr>
          <a:xfrm>
            <a:off x="0" y="1463041"/>
            <a:ext cx="9144000" cy="5394960"/>
          </a:xfrm>
          <a:prstGeom prst="rect">
            <a:avLst/>
          </a:prstGeom>
        </p:spPr>
      </p:pic>
    </p:spTree>
  </p:cSld>
  <p:clrMapOvr>
    <a:masterClrMapping/>
  </p:clrMapOvr>
  <p:transition spd="med" advTm="4000">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481328"/>
            <a:ext cx="9144000" cy="5376672"/>
          </a:xfrm>
        </p:spPr>
        <p:txBody>
          <a:bodyPr>
            <a:normAutofit/>
          </a:bodyPr>
          <a:lstStyle/>
          <a:p>
            <a:pPr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The Project entitled "National Library and Information Services Infrastructure for Scholarly Content (N-LIST)", being jointly executed by the e-</a:t>
            </a:r>
            <a:r>
              <a:rPr lang="en-US" sz="2400" dirty="0" err="1" smtClean="0">
                <a:latin typeface="Times New Roman" panose="02020603050405020304" pitchFamily="18" charset="0"/>
                <a:cs typeface="Times New Roman" panose="02020603050405020304" pitchFamily="18" charset="0"/>
              </a:rPr>
              <a:t>ShodhSindhu</a:t>
            </a:r>
            <a:r>
              <a:rPr lang="en-US" sz="2400" dirty="0" smtClean="0">
                <a:latin typeface="Times New Roman" panose="02020603050405020304" pitchFamily="18" charset="0"/>
                <a:cs typeface="Times New Roman" panose="02020603050405020304" pitchFamily="18" charset="0"/>
              </a:rPr>
              <a:t> Consortium, INFLIBNET Centre and the INDEST-AICTE Consortium, IIT Delhi provides for </a:t>
            </a:r>
          </a:p>
          <a:p>
            <a:pPr lvl="1" algn="just">
              <a:buFont typeface="Wingdings" panose="05000000000000000000" pitchFamily="2" charset="2"/>
              <a:buChar char="v"/>
            </a:pPr>
            <a:r>
              <a:rPr lang="en-US" sz="2400" dirty="0" smtClean="0">
                <a:solidFill>
                  <a:srgbClr val="0070C0"/>
                </a:solidFill>
                <a:latin typeface="Times New Roman" panose="02020603050405020304" pitchFamily="18" charset="0"/>
                <a:cs typeface="Times New Roman" panose="02020603050405020304" pitchFamily="18" charset="0"/>
              </a:rPr>
              <a:t>cross-subscription to e-resources subscribed by the two Consortia, i.e. subscription to INDEST-AICTE resources for universities and e-</a:t>
            </a:r>
            <a:r>
              <a:rPr lang="en-US" sz="2400" dirty="0" err="1" smtClean="0">
                <a:solidFill>
                  <a:srgbClr val="0070C0"/>
                </a:solidFill>
                <a:latin typeface="Times New Roman" panose="02020603050405020304" pitchFamily="18" charset="0"/>
                <a:cs typeface="Times New Roman" panose="02020603050405020304" pitchFamily="18" charset="0"/>
              </a:rPr>
              <a:t>ShodhSindhu</a:t>
            </a:r>
            <a:r>
              <a:rPr lang="en-US" sz="2400" dirty="0" smtClean="0">
                <a:solidFill>
                  <a:srgbClr val="0070C0"/>
                </a:solidFill>
                <a:latin typeface="Times New Roman" panose="02020603050405020304" pitchFamily="18" charset="0"/>
                <a:cs typeface="Times New Roman" panose="02020603050405020304" pitchFamily="18" charset="0"/>
              </a:rPr>
              <a:t> resources for technical institutions; and </a:t>
            </a:r>
          </a:p>
          <a:p>
            <a:pPr lvl="1" algn="just">
              <a:buFont typeface="Wingdings" panose="05000000000000000000" pitchFamily="2" charset="2"/>
              <a:buChar char="v"/>
            </a:pPr>
            <a:r>
              <a:rPr lang="en-US" sz="2400" dirty="0" smtClean="0">
                <a:solidFill>
                  <a:srgbClr val="0070C0"/>
                </a:solidFill>
                <a:latin typeface="Times New Roman" panose="02020603050405020304" pitchFamily="18" charset="0"/>
                <a:cs typeface="Times New Roman" panose="02020603050405020304" pitchFamily="18" charset="0"/>
              </a:rPr>
              <a:t>access to selected e-resources to colleges. The N-LIST project provides access to e-resources to students, researchers and faculty from colleges. Large number of e-Books, e-journals, Articles etc are available for users through NLIST.</a:t>
            </a:r>
          </a:p>
          <a:p>
            <a:endParaRPr lang="en-US" sz="2800" b="1" dirty="0" smtClean="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ABOUT </a:t>
            </a:r>
            <a:r>
              <a:rPr lang="en-US" dirty="0" smtClean="0">
                <a:solidFill>
                  <a:srgbClr val="002060"/>
                </a:solidFill>
              </a:rPr>
              <a:t> N- LIST</a:t>
            </a:r>
            <a:r>
              <a:rPr lang="en-US" dirty="0" smtClean="0">
                <a:solidFill>
                  <a:srgbClr val="00B0F0"/>
                </a:solidFill>
              </a:rPr>
              <a:t> </a:t>
            </a:r>
            <a:r>
              <a:rPr lang="en-US" dirty="0" smtClean="0">
                <a:solidFill>
                  <a:srgbClr val="FF0000"/>
                </a:solidFill>
              </a:rPr>
              <a:t>DATABASE</a:t>
            </a:r>
            <a:endParaRPr lang="en-US" dirty="0">
              <a:solidFill>
                <a:srgbClr val="FF0000"/>
              </a:solidFill>
            </a:endParaRPr>
          </a:p>
        </p:txBody>
      </p:sp>
    </p:spTree>
  </p:cSld>
  <p:clrMapOvr>
    <a:masterClrMapping/>
  </p:clrMapOvr>
  <p:transition spd="med" advTm="4000">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b="1" dirty="0" smtClean="0"/>
          </a:p>
          <a:p>
            <a:endParaRPr lang="en-US" b="1" dirty="0" smtClean="0"/>
          </a:p>
          <a:p>
            <a:r>
              <a:rPr lang="en-US" b="1" dirty="0" smtClean="0"/>
              <a:t>For the security of the library, we have  purchased 16 CCTV Camera’s for the college library. The Authority’s cooperation in this regard is really appreciating.</a:t>
            </a:r>
          </a:p>
          <a:p>
            <a:endParaRPr lang="en-US" b="1" dirty="0" smtClean="0"/>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CCTV  CAMERA’S</a:t>
            </a:r>
            <a:endParaRPr lang="en-US" dirty="0">
              <a:solidFill>
                <a:srgbClr val="FF0000"/>
              </a:solidFill>
            </a:endParaRPr>
          </a:p>
        </p:txBody>
      </p:sp>
      <p:pic>
        <p:nvPicPr>
          <p:cNvPr id="1027" name="Picture 3" descr="C:\Users\Administrator\AppData\Local\Microsoft\Windows\INetCache\IE\HKIJDA7G\security_camera_camera_security_cctv_surveillance_big_industry_monitor-1230421[1].jpg"/>
          <p:cNvPicPr>
            <a:picLocks noChangeAspect="1" noChangeArrowheads="1"/>
          </p:cNvPicPr>
          <p:nvPr/>
        </p:nvPicPr>
        <p:blipFill>
          <a:blip r:embed="rId2"/>
          <a:srcRect/>
          <a:stretch>
            <a:fillRect/>
          </a:stretch>
        </p:blipFill>
        <p:spPr bwMode="auto">
          <a:xfrm>
            <a:off x="7010400" y="651933"/>
            <a:ext cx="1828800" cy="1219200"/>
          </a:xfrm>
          <a:prstGeom prst="rect">
            <a:avLst/>
          </a:prstGeom>
          <a:noFill/>
        </p:spPr>
      </p:pic>
    </p:spTree>
  </p:cSld>
  <p:clrMapOvr>
    <a:masterClrMapping/>
  </p:clrMapOvr>
  <p:transition spd="med" advTm="4000">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7" descr="IMG-20160127-WA0010.jpg"/>
          <p:cNvPicPr preferRelativeResize="0">
            <a:picLocks noGrp="1"/>
          </p:cNvPicPr>
          <p:nvPr>
            <p:ph type="body" idx="1"/>
          </p:nvPr>
        </p:nvPicPr>
        <p:blipFill rotWithShape="1">
          <a:blip r:embed="rId3">
            <a:alphaModFix/>
          </a:blip>
          <a:srcRect/>
          <a:stretch/>
        </p:blipFill>
        <p:spPr>
          <a:xfrm>
            <a:off x="2362200" y="1295400"/>
            <a:ext cx="3429000" cy="2438400"/>
          </a:xfrm>
          <a:prstGeom prst="rect">
            <a:avLst/>
          </a:prstGeom>
          <a:noFill/>
          <a:ln>
            <a:noFill/>
          </a:ln>
          <a:effectLst>
            <a:outerShdw blurRad="190500" algn="tl" rotWithShape="0">
              <a:srgbClr val="000000">
                <a:alpha val="69803"/>
              </a:srgbClr>
            </a:outerShdw>
          </a:effectLst>
        </p:spPr>
      </p:pic>
      <p:sp>
        <p:nvSpPr>
          <p:cNvPr id="234" name="Google Shape;23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2"/>
              </a:buClr>
              <a:buSzPct val="100000"/>
              <a:buFont typeface="Lucida Sans"/>
              <a:buNone/>
            </a:pPr>
            <a:r>
              <a:rPr lang="en-US">
                <a:solidFill>
                  <a:schemeClr val="accent2"/>
                </a:solidFill>
              </a:rPr>
              <a:t> </a:t>
            </a:r>
            <a:r>
              <a:rPr lang="en-US" i="1" u="sng">
                <a:solidFill>
                  <a:schemeClr val="accent2"/>
                </a:solidFill>
              </a:rPr>
              <a:t>View of library</a:t>
            </a:r>
            <a:r>
              <a:rPr lang="en-US">
                <a:solidFill>
                  <a:schemeClr val="accent2"/>
                </a:solidFill>
              </a:rPr>
              <a:t>  :</a:t>
            </a:r>
            <a:r>
              <a:rPr lang="en-US" i="1" u="sng">
                <a:solidFill>
                  <a:schemeClr val="accent2"/>
                </a:solidFill>
              </a:rPr>
              <a:t>Various Sections</a:t>
            </a:r>
            <a:r>
              <a:rPr lang="en-US" i="1" u="sng"/>
              <a:t> </a:t>
            </a:r>
            <a:endParaRPr i="1" u="sng"/>
          </a:p>
        </p:txBody>
      </p:sp>
      <p:pic>
        <p:nvPicPr>
          <p:cNvPr id="235" name="Google Shape;235;p17" descr="IMG-20160125-WA0010.jpg"/>
          <p:cNvPicPr preferRelativeResize="0"/>
          <p:nvPr/>
        </p:nvPicPr>
        <p:blipFill rotWithShape="1">
          <a:blip r:embed="rId4">
            <a:alphaModFix/>
          </a:blip>
          <a:srcRect/>
          <a:stretch/>
        </p:blipFill>
        <p:spPr>
          <a:xfrm>
            <a:off x="5791200" y="1219200"/>
            <a:ext cx="3352800" cy="2590800"/>
          </a:xfrm>
          <a:prstGeom prst="rect">
            <a:avLst/>
          </a:prstGeom>
          <a:noFill/>
          <a:ln>
            <a:noFill/>
          </a:ln>
          <a:effectLst>
            <a:outerShdw blurRad="190500" algn="tl" rotWithShape="0">
              <a:srgbClr val="000000">
                <a:alpha val="69803"/>
              </a:srgbClr>
            </a:outerShdw>
          </a:effectLst>
        </p:spPr>
      </p:pic>
      <p:pic>
        <p:nvPicPr>
          <p:cNvPr id="236" name="Google Shape;236;p17" descr="IMG-20160127-WA0006.jpg"/>
          <p:cNvPicPr preferRelativeResize="0"/>
          <p:nvPr/>
        </p:nvPicPr>
        <p:blipFill rotWithShape="1">
          <a:blip r:embed="rId5">
            <a:alphaModFix/>
          </a:blip>
          <a:srcRect/>
          <a:stretch/>
        </p:blipFill>
        <p:spPr>
          <a:xfrm>
            <a:off x="0" y="3649392"/>
            <a:ext cx="4064000" cy="3124200"/>
          </a:xfrm>
          <a:prstGeom prst="rect">
            <a:avLst/>
          </a:prstGeom>
          <a:noFill/>
          <a:ln>
            <a:noFill/>
          </a:ln>
        </p:spPr>
      </p:pic>
      <p:pic>
        <p:nvPicPr>
          <p:cNvPr id="237" name="Google Shape;237;p17" descr="IMG-20160125-WA0011.jpg"/>
          <p:cNvPicPr preferRelativeResize="0"/>
          <p:nvPr/>
        </p:nvPicPr>
        <p:blipFill rotWithShape="1">
          <a:blip r:embed="rId6">
            <a:alphaModFix/>
          </a:blip>
          <a:srcRect/>
          <a:stretch/>
        </p:blipFill>
        <p:spPr>
          <a:xfrm>
            <a:off x="3962400" y="3733800"/>
            <a:ext cx="3225800" cy="3124200"/>
          </a:xfrm>
          <a:prstGeom prst="rect">
            <a:avLst/>
          </a:prstGeom>
          <a:noFill/>
          <a:ln>
            <a:noFill/>
          </a:ln>
        </p:spPr>
      </p:pic>
      <p:pic>
        <p:nvPicPr>
          <p:cNvPr id="238" name="Google Shape;238;p17" descr="IMG-20160125-WA0003.jpg"/>
          <p:cNvPicPr preferRelativeResize="0"/>
          <p:nvPr/>
        </p:nvPicPr>
        <p:blipFill rotWithShape="1">
          <a:blip r:embed="rId7">
            <a:alphaModFix/>
          </a:blip>
          <a:srcRect/>
          <a:stretch/>
        </p:blipFill>
        <p:spPr>
          <a:xfrm>
            <a:off x="7086600" y="3733800"/>
            <a:ext cx="2057400" cy="3124200"/>
          </a:xfrm>
          <a:prstGeom prst="rect">
            <a:avLst/>
          </a:prstGeom>
          <a:noFill/>
          <a:ln>
            <a:noFill/>
          </a:ln>
        </p:spPr>
      </p:pic>
      <p:pic>
        <p:nvPicPr>
          <p:cNvPr id="239" name="Google Shape;239;p17" descr="IMG-20160125-WA0009.jpg"/>
          <p:cNvPicPr preferRelativeResize="0"/>
          <p:nvPr/>
        </p:nvPicPr>
        <p:blipFill rotWithShape="1">
          <a:blip r:embed="rId8">
            <a:alphaModFix/>
          </a:blip>
          <a:srcRect/>
          <a:stretch/>
        </p:blipFill>
        <p:spPr>
          <a:xfrm>
            <a:off x="0" y="1219200"/>
            <a:ext cx="2362200" cy="2514600"/>
          </a:xfrm>
          <a:prstGeom prst="rect">
            <a:avLst/>
          </a:prstGeom>
          <a:noFill/>
          <a:ln>
            <a:noFill/>
          </a:ln>
        </p:spPr>
      </p:pic>
    </p:spTree>
  </p:cSld>
  <p:clrMapOvr>
    <a:masterClrMapping/>
  </p:clrMapOvr>
  <p:transition spd="med" advTm="400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body" idx="1"/>
          </p:nvPr>
        </p:nvSpPr>
        <p:spPr>
          <a:xfrm>
            <a:off x="152400" y="4741333"/>
            <a:ext cx="8991600" cy="1405468"/>
          </a:xfrm>
          <a:prstGeom prst="rect">
            <a:avLst/>
          </a:prstGeom>
          <a:noFill/>
          <a:ln>
            <a:noFill/>
          </a:ln>
        </p:spPr>
        <p:txBody>
          <a:bodyPr spcFirstLastPara="1" wrap="square" lIns="91425" tIns="45700" rIns="91425" bIns="45700" anchor="t" anchorCtr="0">
            <a:normAutofit fontScale="25000" lnSpcReduction="20000"/>
          </a:bodyPr>
          <a:lstStyle/>
          <a:p>
            <a:pPr marL="365760" indent="-256032" algn="just">
              <a:spcBef>
                <a:spcPts val="0"/>
              </a:spcBef>
              <a:buSzPts val="6528"/>
              <a:buNone/>
            </a:pPr>
            <a:r>
              <a:rPr lang="en-US" sz="12800" u="sng" dirty="0" smtClean="0">
                <a:solidFill>
                  <a:srgbClr val="FF0000"/>
                </a:solidFill>
              </a:rPr>
              <a:t>  Latest and Modern Services are being provided by the library. </a:t>
            </a:r>
          </a:p>
          <a:p>
            <a:pPr marL="365760" lvl="0" indent="-256032" algn="l" rtl="0">
              <a:spcBef>
                <a:spcPts val="0"/>
              </a:spcBef>
              <a:spcAft>
                <a:spcPts val="0"/>
              </a:spcAft>
              <a:buSzPts val="6528"/>
              <a:buNone/>
            </a:pPr>
            <a:r>
              <a:rPr lang="en-US" sz="9600" i="1" u="sng" dirty="0" smtClean="0">
                <a:solidFill>
                  <a:srgbClr val="1FADCC"/>
                </a:solidFill>
              </a:rPr>
              <a:t>  </a:t>
            </a:r>
            <a:endParaRPr sz="9600" i="1" u="sng">
              <a:solidFill>
                <a:srgbClr val="1FADCC"/>
              </a:solidFill>
            </a:endParaRPr>
          </a:p>
        </p:txBody>
      </p:sp>
      <p:sp>
        <p:nvSpPr>
          <p:cNvPr id="245" name="Google Shape;245;p18"/>
          <p:cNvSpPr txBox="1">
            <a:spLocks noGrp="1"/>
          </p:cNvSpPr>
          <p:nvPr>
            <p:ph type="title"/>
          </p:nvPr>
        </p:nvSpPr>
        <p:spPr>
          <a:xfrm>
            <a:off x="533400" y="0"/>
            <a:ext cx="8229600" cy="2438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2"/>
              </a:buClr>
              <a:buSzPct val="100000"/>
              <a:buFont typeface="Lucida Sans"/>
              <a:buNone/>
            </a:pPr>
            <a:r>
              <a:rPr lang="en-US" i="1" u="sng" dirty="0" smtClean="0">
                <a:solidFill>
                  <a:schemeClr val="accent2"/>
                </a:solidFill>
              </a:rPr>
              <a:t/>
            </a:r>
            <a:br>
              <a:rPr lang="en-US" i="1" u="sng" dirty="0" smtClean="0">
                <a:solidFill>
                  <a:schemeClr val="accent2"/>
                </a:solidFill>
              </a:rPr>
            </a:br>
            <a:r>
              <a:rPr lang="en-US" i="1" u="sng" dirty="0" smtClean="0">
                <a:solidFill>
                  <a:schemeClr val="accent2"/>
                </a:solidFill>
              </a:rPr>
              <a:t/>
            </a:r>
            <a:br>
              <a:rPr lang="en-US" i="1" u="sng" dirty="0" smtClean="0">
                <a:solidFill>
                  <a:schemeClr val="accent2"/>
                </a:solidFill>
              </a:rPr>
            </a:br>
            <a:r>
              <a:rPr lang="en-US" i="1" u="sng" dirty="0" smtClean="0">
                <a:solidFill>
                  <a:schemeClr val="accent2"/>
                </a:solidFill>
              </a:rPr>
              <a:t/>
            </a:r>
            <a:br>
              <a:rPr lang="en-US" i="1" u="sng" dirty="0" smtClean="0">
                <a:solidFill>
                  <a:schemeClr val="accent2"/>
                </a:solidFill>
              </a:rPr>
            </a:br>
            <a:r>
              <a:rPr lang="en-US" i="1" u="sng" dirty="0" smtClean="0">
                <a:solidFill>
                  <a:schemeClr val="accent2"/>
                </a:solidFill>
              </a:rPr>
              <a:t/>
            </a:r>
            <a:br>
              <a:rPr lang="en-US" i="1" u="sng" dirty="0" smtClean="0">
                <a:solidFill>
                  <a:schemeClr val="accent2"/>
                </a:solidFill>
              </a:rPr>
            </a:br>
            <a:r>
              <a:rPr lang="en-US" i="1" u="sng" dirty="0" smtClean="0">
                <a:solidFill>
                  <a:schemeClr val="accent2"/>
                </a:solidFill>
              </a:rPr>
              <a:t/>
            </a:r>
            <a:br>
              <a:rPr lang="en-US" i="1" u="sng" dirty="0" smtClean="0">
                <a:solidFill>
                  <a:schemeClr val="accent2"/>
                </a:solidFill>
              </a:rPr>
            </a:br>
            <a:r>
              <a:rPr lang="en-US" b="0" u="sng" dirty="0" smtClean="0">
                <a:solidFill>
                  <a:srgbClr val="FF0000"/>
                </a:solidFill>
              </a:rPr>
              <a:t>Library </a:t>
            </a:r>
            <a:r>
              <a:rPr lang="en-US" b="0" u="sng" dirty="0">
                <a:solidFill>
                  <a:srgbClr val="FF0000"/>
                </a:solidFill>
              </a:rPr>
              <a:t>works as a team. </a:t>
            </a:r>
            <a:br>
              <a:rPr lang="en-US" b="0" u="sng" dirty="0">
                <a:solidFill>
                  <a:srgbClr val="FF0000"/>
                </a:solidFill>
              </a:rPr>
            </a:br>
            <a:r>
              <a:rPr lang="en-US" b="0" u="sng" dirty="0" smtClean="0">
                <a:solidFill>
                  <a:srgbClr val="FF0000"/>
                </a:solidFill>
              </a:rPr>
              <a:t/>
            </a:r>
            <a:br>
              <a:rPr lang="en-US" b="0" u="sng" dirty="0" smtClean="0">
                <a:solidFill>
                  <a:srgbClr val="FF0000"/>
                </a:solidFill>
              </a:rPr>
            </a:br>
            <a:r>
              <a:rPr lang="en-US" b="0" u="sng" dirty="0" smtClean="0">
                <a:solidFill>
                  <a:srgbClr val="FF0000"/>
                </a:solidFill>
              </a:rPr>
              <a:t>The </a:t>
            </a:r>
            <a:r>
              <a:rPr lang="en-US" b="0" u="sng" dirty="0">
                <a:solidFill>
                  <a:srgbClr val="FF0000"/>
                </a:solidFill>
              </a:rPr>
              <a:t>motive of library is to serve at its best and satisfy  each and every user. </a:t>
            </a:r>
            <a:r>
              <a:rPr lang="en-US" b="0" u="sng" dirty="0" smtClean="0">
                <a:solidFill>
                  <a:srgbClr val="FF0000"/>
                </a:solidFill>
              </a:rPr>
              <a:t/>
            </a:r>
            <a:br>
              <a:rPr lang="en-US" b="0" u="sng" dirty="0" smtClean="0">
                <a:solidFill>
                  <a:srgbClr val="FF0000"/>
                </a:solidFill>
              </a:rPr>
            </a:br>
            <a:endParaRPr b="0" u="sng">
              <a:solidFill>
                <a:srgbClr val="FF0000"/>
              </a:solidFill>
            </a:endParaRPr>
          </a:p>
        </p:txBody>
      </p:sp>
    </p:spTree>
  </p:cSld>
  <p:clrMapOvr>
    <a:masterClrMapping/>
  </p:clrMapOvr>
  <p:transition spd="med" advTm="4000">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62500" lnSpcReduction="20000"/>
          </a:bodyPr>
          <a:lstStyle/>
          <a:p>
            <a:endParaRPr lang="en-US" b="1" dirty="0" smtClean="0"/>
          </a:p>
          <a:p>
            <a:r>
              <a:rPr lang="en-US" b="1" dirty="0" smtClean="0"/>
              <a:t>IMPORTANT  LINKS:-</a:t>
            </a:r>
            <a:endParaRPr lang="en-US" dirty="0" smtClean="0"/>
          </a:p>
          <a:p>
            <a:r>
              <a:rPr lang="en-US" b="1" dirty="0" smtClean="0"/>
              <a:t> </a:t>
            </a:r>
            <a:endParaRPr lang="en-US" dirty="0" smtClean="0"/>
          </a:p>
          <a:p>
            <a:r>
              <a:rPr lang="en-US" b="1" dirty="0" smtClean="0"/>
              <a:t> </a:t>
            </a:r>
            <a:endParaRPr lang="en-US" dirty="0" smtClean="0"/>
          </a:p>
          <a:p>
            <a:r>
              <a:rPr lang="en-US" b="1" dirty="0" smtClean="0"/>
              <a:t> e Resources provided by D.U          (</a:t>
            </a:r>
            <a:r>
              <a:rPr lang="en-US" b="1" u="sng" dirty="0" smtClean="0">
                <a:hlinkClick r:id="rId2"/>
              </a:rPr>
              <a:t>http://crl.du.ac.in/sub.database/</a:t>
            </a:r>
            <a:r>
              <a:rPr lang="en-US" b="1" dirty="0" smtClean="0"/>
              <a:t> </a:t>
            </a:r>
            <a:r>
              <a:rPr lang="en-US" b="1" u="sng" dirty="0" smtClean="0">
                <a:hlinkClick r:id="rId2"/>
              </a:rPr>
              <a:t>SUBS.E-</a:t>
            </a:r>
            <a:r>
              <a:rPr lang="en-US" b="1" u="sng" dirty="0" err="1" smtClean="0">
                <a:hlinkClick r:id="rId2"/>
              </a:rPr>
              <a:t>RESOURCE.htm</a:t>
            </a:r>
            <a:r>
              <a:rPr lang="en-US" b="1" dirty="0" smtClean="0"/>
              <a:t> )</a:t>
            </a:r>
            <a:endParaRPr lang="en-US" dirty="0" smtClean="0"/>
          </a:p>
          <a:p>
            <a:r>
              <a:rPr lang="en-US" b="1" dirty="0" smtClean="0"/>
              <a:t>A-Z List of E-journals     </a:t>
            </a:r>
            <a:r>
              <a:rPr lang="en-US" dirty="0" smtClean="0"/>
              <a:t>                </a:t>
            </a:r>
            <a:r>
              <a:rPr lang="en-US" u="sng" dirty="0" smtClean="0">
                <a:hlinkClick r:id="rId3"/>
              </a:rPr>
              <a:t>http://crl.du.ac.in/atozn/</a:t>
            </a:r>
            <a:endParaRPr lang="en-US" dirty="0" smtClean="0"/>
          </a:p>
          <a:p>
            <a:r>
              <a:rPr lang="en-US" b="1" dirty="0" smtClean="0"/>
              <a:t>J-GATE@ e-</a:t>
            </a:r>
            <a:r>
              <a:rPr lang="en-US" b="1" dirty="0" err="1" smtClean="0"/>
              <a:t>Shodh</a:t>
            </a:r>
            <a:r>
              <a:rPr lang="en-US" b="1" dirty="0" smtClean="0"/>
              <a:t> </a:t>
            </a:r>
            <a:r>
              <a:rPr lang="en-US" b="1" dirty="0" err="1" smtClean="0"/>
              <a:t>Sindhu</a:t>
            </a:r>
            <a:r>
              <a:rPr lang="en-US" dirty="0" smtClean="0"/>
              <a:t>              </a:t>
            </a:r>
            <a:r>
              <a:rPr lang="en-US" u="sng" dirty="0" smtClean="0">
                <a:hlinkClick r:id="rId4"/>
              </a:rPr>
              <a:t>https://jgateplus.com/home/</a:t>
            </a:r>
            <a:endParaRPr lang="en-US" dirty="0" smtClean="0"/>
          </a:p>
          <a:p>
            <a:r>
              <a:rPr lang="en-US" dirty="0" smtClean="0"/>
              <a:t> </a:t>
            </a:r>
            <a:r>
              <a:rPr lang="en-US" b="1" dirty="0" smtClean="0"/>
              <a:t>Scopus</a:t>
            </a:r>
            <a:r>
              <a:rPr lang="en-US" dirty="0" smtClean="0"/>
              <a:t>                                                   </a:t>
            </a:r>
            <a:r>
              <a:rPr lang="en-US" u="sng" dirty="0" smtClean="0">
                <a:hlinkClick r:id="rId5"/>
              </a:rPr>
              <a:t>http://www.scopus.com/</a:t>
            </a:r>
            <a:endParaRPr lang="en-US" dirty="0" smtClean="0"/>
          </a:p>
          <a:p>
            <a:r>
              <a:rPr lang="en-US" b="1" dirty="0" smtClean="0"/>
              <a:t>Web of Science 	                    </a:t>
            </a:r>
            <a:r>
              <a:rPr lang="en-US" u="sng" dirty="0" smtClean="0">
                <a:hlinkClick r:id="rId6"/>
              </a:rPr>
              <a:t>http://www.isiknowledge.com/</a:t>
            </a:r>
            <a:endParaRPr lang="en-US" dirty="0" smtClean="0"/>
          </a:p>
          <a:p>
            <a:r>
              <a:rPr lang="en-US" b="1" u="sng" dirty="0" smtClean="0"/>
              <a:t>E-Books</a:t>
            </a:r>
            <a:endParaRPr lang="en-US" dirty="0" smtClean="0"/>
          </a:p>
          <a:p>
            <a:r>
              <a:rPr lang="en-US" dirty="0" smtClean="0"/>
              <a:t> World e-Book Library                         </a:t>
            </a:r>
            <a:r>
              <a:rPr lang="en-US" u="sng" dirty="0" smtClean="0">
                <a:hlinkClick r:id="rId7"/>
              </a:rPr>
              <a:t>http://Community.WorldLibrary.In/?AffiliateKey=NDL-IJ1004</a:t>
            </a:r>
            <a:endParaRPr lang="en-US" dirty="0" smtClean="0"/>
          </a:p>
          <a:p>
            <a:r>
              <a:rPr lang="en-US" b="1" dirty="0" smtClean="0"/>
              <a:t> National Digital Library Of India      https://ndl.iitkgp.ac.in/ </a:t>
            </a:r>
            <a:endParaRPr lang="en-US" dirty="0" smtClean="0"/>
          </a:p>
          <a:p>
            <a:r>
              <a:rPr lang="en-US" b="1" u="sng" dirty="0" smtClean="0"/>
              <a:t>LINK FOR  e-GRANTHALAYA </a:t>
            </a:r>
            <a:r>
              <a:rPr lang="en-US" dirty="0" smtClean="0"/>
              <a:t> </a:t>
            </a:r>
            <a:r>
              <a:rPr lang="en-US" u="sng" dirty="0" smtClean="0">
                <a:hlinkClick r:id="rId8"/>
              </a:rPr>
              <a:t>http://eg4.nic.in</a:t>
            </a:r>
            <a:endParaRPr lang="en-US" dirty="0" smtClean="0"/>
          </a:p>
          <a:p>
            <a:r>
              <a:rPr lang="en-US" smtClean="0"/>
              <a:t> </a:t>
            </a:r>
            <a:r>
              <a:rPr lang="en-US" b="1" u="sng" smtClean="0"/>
              <a:t>OPAC  LINK OF KESHAV MAHAVIDYALYA LIBRARY</a:t>
            </a:r>
            <a:r>
              <a:rPr lang="en-US" smtClean="0"/>
              <a:t> </a:t>
            </a:r>
            <a:r>
              <a:rPr lang="en-US" u="sng" smtClean="0">
                <a:hlinkClick r:id="rId9"/>
              </a:rPr>
              <a:t>http://eg4.nic.in/DELHIGOV/OPAC/Default.aspx?LIB_CODE=KMVLIB</a:t>
            </a:r>
            <a:endParaRPr lang="en-US" smtClean="0"/>
          </a:p>
          <a:p>
            <a:endParaRPr lang="en-US" b="1" dirty="0" smtClean="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   IMPORTANT LINKS</a:t>
            </a:r>
            <a:endParaRPr lang="en-US" dirty="0">
              <a:solidFill>
                <a:srgbClr val="FF0000"/>
              </a:solidFill>
            </a:endParaRPr>
          </a:p>
        </p:txBody>
      </p:sp>
    </p:spTree>
  </p:cSld>
  <p:clrMapOvr>
    <a:masterClrMapping/>
  </p:clrMapOvr>
  <p:transition spd="med" advTm="4000">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rgbClr val="FF0000"/>
                </a:solidFill>
              </a:rPr>
              <a:t> ENTRANCE OF LIBRARY</a:t>
            </a:r>
            <a:endParaRPr lang="en-US" dirty="0">
              <a:solidFill>
                <a:srgbClr val="FF0000"/>
              </a:solidFill>
            </a:endParaRPr>
          </a:p>
        </p:txBody>
      </p:sp>
      <p:pic>
        <p:nvPicPr>
          <p:cNvPr id="1026" name="Picture 2" descr="C:\Users\Administrator\Desktop\g floor\WhatsApp Image 2021-11-03 at 03.00.38.jpeg"/>
          <p:cNvPicPr>
            <a:picLocks noChangeAspect="1" noChangeArrowheads="1"/>
          </p:cNvPicPr>
          <p:nvPr/>
        </p:nvPicPr>
        <p:blipFill>
          <a:blip r:embed="rId2"/>
          <a:srcRect/>
          <a:stretch>
            <a:fillRect/>
          </a:stretch>
        </p:blipFill>
        <p:spPr bwMode="auto">
          <a:xfrm>
            <a:off x="0" y="1642533"/>
            <a:ext cx="9144000" cy="5215466"/>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advTm="4000">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 </a:t>
            </a:r>
            <a:r>
              <a:rPr lang="en-US" dirty="0" smtClean="0">
                <a:solidFill>
                  <a:srgbClr val="FF0000"/>
                </a:solidFill>
              </a:rPr>
              <a:t>ENTRY DOOR NEAR LIBRARY</a:t>
            </a:r>
            <a:r>
              <a:rPr lang="en-US" dirty="0" smtClean="0"/>
              <a:t> </a:t>
            </a:r>
            <a:r>
              <a:rPr lang="en-US" dirty="0" smtClean="0">
                <a:solidFill>
                  <a:srgbClr val="FF0000"/>
                </a:solidFill>
              </a:rPr>
              <a:t>COUNTER</a:t>
            </a:r>
            <a:endParaRPr lang="en-US" dirty="0">
              <a:solidFill>
                <a:srgbClr val="FF0000"/>
              </a:solidFill>
            </a:endParaRPr>
          </a:p>
        </p:txBody>
      </p:sp>
      <p:pic>
        <p:nvPicPr>
          <p:cNvPr id="2050" name="Picture 2" descr="C:\Users\Administrator\Desktop\g floor\WhatsApp Image 2021-11-03 at 03.00.37 (1).jpeg"/>
          <p:cNvPicPr>
            <a:picLocks noChangeAspect="1" noChangeArrowheads="1"/>
          </p:cNvPicPr>
          <p:nvPr/>
        </p:nvPicPr>
        <p:blipFill>
          <a:blip r:embed="rId2"/>
          <a:srcRect/>
          <a:stretch>
            <a:fillRect/>
          </a:stretch>
        </p:blipFill>
        <p:spPr bwMode="auto">
          <a:xfrm>
            <a:off x="0" y="1591733"/>
            <a:ext cx="9144000" cy="5266267"/>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advTm="400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381000" y="0"/>
            <a:ext cx="9829800" cy="160371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8000"/>
              <a:buFont typeface="Lucida Sans"/>
              <a:buNone/>
            </a:pPr>
            <a:r>
              <a:rPr lang="en-US" sz="8000" u="sng" dirty="0" smtClean="0"/>
              <a:t/>
            </a:r>
            <a:br>
              <a:rPr lang="en-US" sz="8000" u="sng" dirty="0" smtClean="0"/>
            </a:br>
            <a:r>
              <a:rPr lang="en-US" sz="8000" u="sng" dirty="0" smtClean="0"/>
              <a:t/>
            </a:r>
            <a:br>
              <a:rPr lang="en-US" sz="8000" u="sng" dirty="0" smtClean="0"/>
            </a:br>
            <a:r>
              <a:rPr lang="en-US" sz="8000" u="sng" dirty="0" smtClean="0"/>
              <a:t/>
            </a:r>
            <a:br>
              <a:rPr lang="en-US" sz="8000" u="sng" dirty="0" smtClean="0"/>
            </a:br>
            <a:r>
              <a:rPr lang="en-US" u="sng" dirty="0" smtClean="0">
                <a:solidFill>
                  <a:srgbClr val="FF0000"/>
                </a:solidFill>
                <a:latin typeface="Times New Roman"/>
                <a:ea typeface="Times New Roman"/>
                <a:cs typeface="Times New Roman"/>
                <a:sym typeface="Times New Roman"/>
              </a:rPr>
              <a:t>KESHAV</a:t>
            </a:r>
            <a:r>
              <a:rPr lang="en-US" dirty="0" smtClean="0">
                <a:solidFill>
                  <a:srgbClr val="FF0000"/>
                </a:solidFill>
                <a:latin typeface="Times New Roman"/>
                <a:ea typeface="Times New Roman"/>
                <a:cs typeface="Times New Roman"/>
                <a:sym typeface="Times New Roman"/>
              </a:rPr>
              <a:t> </a:t>
            </a:r>
            <a:r>
              <a:rPr lang="en-US" u="sng" dirty="0" smtClean="0">
                <a:solidFill>
                  <a:srgbClr val="FF0000"/>
                </a:solidFill>
                <a:latin typeface="Times New Roman"/>
                <a:ea typeface="Times New Roman"/>
                <a:cs typeface="Times New Roman"/>
                <a:sym typeface="Times New Roman"/>
              </a:rPr>
              <a:t>MAHAVIDYALAYA</a:t>
            </a:r>
            <a:r>
              <a:rPr lang="en-US" dirty="0" smtClean="0">
                <a:solidFill>
                  <a:srgbClr val="FF0000"/>
                </a:solidFill>
                <a:latin typeface="Times New Roman"/>
                <a:ea typeface="Times New Roman"/>
                <a:cs typeface="Times New Roman"/>
                <a:sym typeface="Times New Roman"/>
              </a:rPr>
              <a:t> </a:t>
            </a:r>
            <a:r>
              <a:rPr lang="en-US" u="sng" dirty="0" smtClean="0">
                <a:solidFill>
                  <a:srgbClr val="FF0000"/>
                </a:solidFill>
                <a:latin typeface="Times New Roman"/>
                <a:ea typeface="Times New Roman"/>
                <a:cs typeface="Times New Roman"/>
                <a:sym typeface="Times New Roman"/>
              </a:rPr>
              <a:t>LIBRARY</a:t>
            </a:r>
            <a:endParaRPr u="sng">
              <a:solidFill>
                <a:srgbClr val="FF0000"/>
              </a:solidFill>
              <a:latin typeface="Times New Roman"/>
              <a:ea typeface="Times New Roman"/>
              <a:cs typeface="Times New Roman"/>
              <a:sym typeface="Times New Roman"/>
            </a:endParaRPr>
          </a:p>
        </p:txBody>
      </p:sp>
      <p:sp>
        <p:nvSpPr>
          <p:cNvPr id="107" name="Google Shape;107;p1"/>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p>
            <a:pPr marL="0" marR="64008" lvl="0" indent="0" algn="r" rtl="0">
              <a:spcBef>
                <a:spcPts val="0"/>
              </a:spcBef>
              <a:spcAft>
                <a:spcPts val="0"/>
              </a:spcAft>
              <a:buSzPts val="1836"/>
              <a:buNone/>
            </a:pPr>
            <a:endParaRPr/>
          </a:p>
        </p:txBody>
      </p:sp>
      <p:pic>
        <p:nvPicPr>
          <p:cNvPr id="108" name="Google Shape;108;p1" descr="C:\Documents and Settings\Administrator\My Documents\library_shab\ppt_shab items\libraryshort.gif"/>
          <p:cNvPicPr preferRelativeResize="0"/>
          <p:nvPr/>
        </p:nvPicPr>
        <p:blipFill rotWithShape="1">
          <a:blip r:embed="rId3">
            <a:alphaModFix/>
          </a:blip>
          <a:srcRect/>
          <a:stretch/>
        </p:blipFill>
        <p:spPr>
          <a:xfrm>
            <a:off x="838200" y="2057400"/>
            <a:ext cx="7620000" cy="480060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transition spd="med" advTm="400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smtClean="0">
                <a:solidFill>
                  <a:srgbClr val="FF0000"/>
                </a:solidFill>
              </a:rPr>
              <a:t>REFERENCE </a:t>
            </a:r>
            <a:r>
              <a:rPr lang="en-US" dirty="0" smtClean="0">
                <a:solidFill>
                  <a:srgbClr val="FF0000"/>
                </a:solidFill>
              </a:rPr>
              <a:t>–TOOLS : LIBRARY</a:t>
            </a:r>
            <a:endParaRPr lang="en-US" dirty="0">
              <a:solidFill>
                <a:srgbClr val="FF0000"/>
              </a:solidFill>
            </a:endParaRPr>
          </a:p>
        </p:txBody>
      </p:sp>
      <p:pic>
        <p:nvPicPr>
          <p:cNvPr id="3075" name="Picture 3" descr="C:\Users\Administrator\Desktop\g floor\WhatsApp Image 2021-11-03 at 03.00.41 (1).jpeg"/>
          <p:cNvPicPr>
            <a:picLocks noChangeAspect="1" noChangeArrowheads="1"/>
          </p:cNvPicPr>
          <p:nvPr/>
        </p:nvPicPr>
        <p:blipFill>
          <a:blip r:embed="rId2"/>
          <a:srcRect/>
          <a:stretch>
            <a:fillRect/>
          </a:stretch>
        </p:blipFill>
        <p:spPr bwMode="auto">
          <a:xfrm>
            <a:off x="0" y="1422400"/>
            <a:ext cx="9144000" cy="5435600"/>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advTm="400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rPr>
              <a:t> DICTIONARY STAND : LIBRARY</a:t>
            </a:r>
            <a:endParaRPr lang="en-US" dirty="0">
              <a:solidFill>
                <a:srgbClr val="FF0000"/>
              </a:solidFill>
            </a:endParaRPr>
          </a:p>
        </p:txBody>
      </p:sp>
      <p:pic>
        <p:nvPicPr>
          <p:cNvPr id="4098" name="Picture 2" descr="C:\Users\Administrator\Desktop\g floor\WhatsApp Image 2021-11-03 at 03.00.40 (2).jpeg"/>
          <p:cNvPicPr>
            <a:picLocks noChangeAspect="1" noChangeArrowheads="1"/>
          </p:cNvPicPr>
          <p:nvPr/>
        </p:nvPicPr>
        <p:blipFill>
          <a:blip r:embed="rId2"/>
          <a:srcRect l="24039" t="10638" r="-120"/>
          <a:stretch>
            <a:fillRect/>
          </a:stretch>
        </p:blipFill>
        <p:spPr bwMode="auto">
          <a:xfrm>
            <a:off x="0" y="1879600"/>
            <a:ext cx="3928533" cy="4978400"/>
          </a:xfrm>
          <a:prstGeom prst="rect">
            <a:avLst/>
          </a:prstGeom>
          <a:ln w="88900" cap="sq" cmpd="thickThin">
            <a:solidFill>
              <a:srgbClr val="FF0000"/>
            </a:solidFill>
            <a:prstDash val="solid"/>
            <a:miter lim="800000"/>
          </a:ln>
          <a:effectLst>
            <a:innerShdw blurRad="76200">
              <a:srgbClr val="000000"/>
            </a:innerShdw>
          </a:effectLst>
        </p:spPr>
      </p:pic>
      <p:pic>
        <p:nvPicPr>
          <p:cNvPr id="6" name="Picture 2" descr="C:\Users\Administrator\Desktop\g floor\WhatsApp Image 2021-11-03 at 03.00.40 (2).jpeg"/>
          <p:cNvPicPr>
            <a:picLocks noChangeAspect="1" noChangeArrowheads="1"/>
          </p:cNvPicPr>
          <p:nvPr/>
        </p:nvPicPr>
        <p:blipFill>
          <a:blip r:embed="rId2"/>
          <a:srcRect l="24039" t="10638" r="-120"/>
          <a:stretch>
            <a:fillRect/>
          </a:stretch>
        </p:blipFill>
        <p:spPr bwMode="auto">
          <a:xfrm>
            <a:off x="5096933" y="1879600"/>
            <a:ext cx="4047067" cy="49784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ransition spd="med" advTm="4000">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rPr>
              <a:t>PROPERTY COUNTER: LIBRARY</a:t>
            </a:r>
            <a:endParaRPr lang="en-US" dirty="0">
              <a:solidFill>
                <a:srgbClr val="FF0000"/>
              </a:solidFill>
            </a:endParaRPr>
          </a:p>
        </p:txBody>
      </p:sp>
      <p:pic>
        <p:nvPicPr>
          <p:cNvPr id="5122" name="Picture 2" descr="C:\Users\Administrator\Desktop\g floor\WhatsApp Image 2021-11-03 at 03.00.40.jpeg"/>
          <p:cNvPicPr>
            <a:picLocks noChangeAspect="1" noChangeArrowheads="1"/>
          </p:cNvPicPr>
          <p:nvPr/>
        </p:nvPicPr>
        <p:blipFill>
          <a:blip r:embed="rId2"/>
          <a:srcRect/>
          <a:stretch>
            <a:fillRect/>
          </a:stretch>
        </p:blipFill>
        <p:spPr bwMode="auto">
          <a:xfrm>
            <a:off x="0" y="1837268"/>
            <a:ext cx="9143999" cy="5037665"/>
          </a:xfrm>
          <a:prstGeom prst="rect">
            <a:avLst/>
          </a:prstGeom>
          <a:ln w="88900" cap="sq" cmpd="thickThin">
            <a:solidFill>
              <a:srgbClr val="FF0000"/>
            </a:solidFill>
            <a:prstDash val="dashDot"/>
            <a:miter lim="800000"/>
          </a:ln>
          <a:effectLst>
            <a:innerShdw blurRad="76200">
              <a:srgbClr val="000000"/>
            </a:innerShdw>
          </a:effectLst>
        </p:spPr>
      </p:pic>
      <p:pic>
        <p:nvPicPr>
          <p:cNvPr id="4" name="Google Shape;239;p17" descr="IMG-20160125-WA0009.jpg"/>
          <p:cNvPicPr preferRelativeResize="0"/>
          <p:nvPr/>
        </p:nvPicPr>
        <p:blipFill rotWithShape="1">
          <a:blip r:embed="rId3">
            <a:alphaModFix/>
          </a:blip>
          <a:srcRect r="34722" b="18318"/>
          <a:stretch/>
        </p:blipFill>
        <p:spPr>
          <a:xfrm>
            <a:off x="4368801" y="1896532"/>
            <a:ext cx="4555067" cy="4961468"/>
          </a:xfrm>
          <a:prstGeom prst="rect">
            <a:avLst/>
          </a:prstGeom>
          <a:noFill/>
          <a:ln>
            <a:noFill/>
          </a:ln>
        </p:spPr>
      </p:pic>
    </p:spTree>
  </p:cSld>
  <p:clrMapOvr>
    <a:masterClrMapping/>
  </p:clrMapOvr>
  <p:transition spd="med" advTm="4000">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rgbClr val="FF0000"/>
                </a:solidFill>
              </a:rPr>
              <a:t>CATALOGUE -CABINETS</a:t>
            </a:r>
            <a:endParaRPr lang="en-US" dirty="0">
              <a:solidFill>
                <a:srgbClr val="FF0000"/>
              </a:solidFill>
            </a:endParaRPr>
          </a:p>
        </p:txBody>
      </p:sp>
      <p:pic>
        <p:nvPicPr>
          <p:cNvPr id="6146" name="Picture 2" descr="C:\Users\Administrator\Desktop\g floor\WhatsApp Image 2021-11-03 at 03.00.40 (1).jpeg"/>
          <p:cNvPicPr>
            <a:picLocks noChangeAspect="1" noChangeArrowheads="1"/>
          </p:cNvPicPr>
          <p:nvPr/>
        </p:nvPicPr>
        <p:blipFill>
          <a:blip r:embed="rId2"/>
          <a:srcRect/>
          <a:stretch>
            <a:fillRect/>
          </a:stretch>
        </p:blipFill>
        <p:spPr bwMode="auto">
          <a:xfrm>
            <a:off x="16933" y="1905001"/>
            <a:ext cx="9144000" cy="4952999"/>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ransition spd="med" advTm="4000">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rPr>
              <a:t> BRAILLE  MATERIAL </a:t>
            </a:r>
            <a:endParaRPr lang="en-US" dirty="0">
              <a:solidFill>
                <a:srgbClr val="FF0000"/>
              </a:solidFill>
            </a:endParaRPr>
          </a:p>
        </p:txBody>
      </p:sp>
      <p:pic>
        <p:nvPicPr>
          <p:cNvPr id="7171" name="Picture 3" descr="C:\Users\Administrator\Desktop\g floor\WhatsApp Image 2021-11-03 at 03.00.23.jpeg"/>
          <p:cNvPicPr>
            <a:picLocks noChangeAspect="1" noChangeArrowheads="1"/>
          </p:cNvPicPr>
          <p:nvPr/>
        </p:nvPicPr>
        <p:blipFill>
          <a:blip r:embed="rId2"/>
          <a:srcRect/>
          <a:stretch>
            <a:fillRect/>
          </a:stretch>
        </p:blipFill>
        <p:spPr bwMode="auto">
          <a:xfrm>
            <a:off x="3739092" y="1456267"/>
            <a:ext cx="5187950" cy="5401733"/>
          </a:xfrm>
          <a:prstGeom prst="ellipse">
            <a:avLst/>
          </a:prstGeom>
          <a:ln w="190500" cap="rnd">
            <a:solidFill>
              <a:schemeClr val="bg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Google Shape;213;p14" descr="IMG-20160130-WA0004.jpg"/>
          <p:cNvPicPr preferRelativeResize="0"/>
          <p:nvPr/>
        </p:nvPicPr>
        <p:blipFill rotWithShape="1">
          <a:blip r:embed="rId3">
            <a:alphaModFix/>
          </a:blip>
          <a:srcRect/>
          <a:stretch/>
        </p:blipFill>
        <p:spPr>
          <a:xfrm>
            <a:off x="270933" y="1524001"/>
            <a:ext cx="3268134" cy="5080000"/>
          </a:xfrm>
          <a:prstGeom prst="rect">
            <a:avLst/>
          </a:prstGeom>
          <a:ln w="127000" cap="sq">
            <a:solidFill>
              <a:schemeClr val="bg2">
                <a:lumMod val="40000"/>
                <a:lumOff val="60000"/>
              </a:schemeClr>
            </a:solidFill>
            <a:miter lim="800000"/>
          </a:ln>
          <a:effectLst>
            <a:outerShdw blurRad="57150" dist="50800" dir="2700000" algn="tl" rotWithShape="0">
              <a:srgbClr val="000000">
                <a:alpha val="40000"/>
              </a:srgbClr>
            </a:outerShdw>
          </a:effectLst>
        </p:spPr>
      </p:pic>
    </p:spTree>
  </p:cSld>
  <p:clrMapOvr>
    <a:masterClrMapping/>
  </p:clrMapOvr>
  <p:transition spd="med" advTm="4000">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      REFERENCE BOOKS</a:t>
            </a:r>
            <a:endParaRPr lang="en-US" dirty="0">
              <a:solidFill>
                <a:srgbClr val="FF0000"/>
              </a:solidFill>
            </a:endParaRPr>
          </a:p>
        </p:txBody>
      </p:sp>
      <p:pic>
        <p:nvPicPr>
          <p:cNvPr id="8194" name="Picture 2" descr="C:\Users\Administrator\Desktop\g floor\WhatsApp Image 2021-11-03 at 03.00.25.jpeg"/>
          <p:cNvPicPr>
            <a:picLocks noChangeAspect="1" noChangeArrowheads="1"/>
          </p:cNvPicPr>
          <p:nvPr/>
        </p:nvPicPr>
        <p:blipFill>
          <a:blip r:embed="rId2"/>
          <a:srcRect/>
          <a:stretch>
            <a:fillRect/>
          </a:stretch>
        </p:blipFill>
        <p:spPr bwMode="auto">
          <a:xfrm>
            <a:off x="0" y="1557866"/>
            <a:ext cx="9144000" cy="5300133"/>
          </a:xfrm>
          <a:prstGeom prst="rect">
            <a:avLst/>
          </a:prstGeom>
          <a:ln w="127000" cap="sq">
            <a:solidFill>
              <a:schemeClr val="accent2"/>
            </a:solidFill>
            <a:prstDash val="sysDash"/>
            <a:miter lim="800000"/>
          </a:ln>
          <a:effectLst>
            <a:outerShdw blurRad="57150" dist="50800" dir="2700000" algn="tl" rotWithShape="0">
              <a:srgbClr val="000000">
                <a:alpha val="40000"/>
              </a:srgbClr>
            </a:outerShdw>
          </a:effectLst>
        </p:spPr>
      </p:pic>
    </p:spTree>
  </p:cSld>
  <p:clrMapOvr>
    <a:masterClrMapping/>
  </p:clrMapOvr>
  <p:transition spd="med" advTm="4000">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rPr>
              <a:t>PERIODICAL RACK</a:t>
            </a:r>
            <a:endParaRPr lang="en-US" dirty="0">
              <a:solidFill>
                <a:srgbClr val="FF0000"/>
              </a:solidFill>
            </a:endParaRPr>
          </a:p>
        </p:txBody>
      </p:sp>
      <p:pic>
        <p:nvPicPr>
          <p:cNvPr id="9218" name="Picture 2" descr="C:\Users\Administrator\Desktop\g floor\WhatsApp Image 2021-11-03 at 03.00.36.jpeg"/>
          <p:cNvPicPr>
            <a:picLocks noChangeAspect="1" noChangeArrowheads="1"/>
          </p:cNvPicPr>
          <p:nvPr/>
        </p:nvPicPr>
        <p:blipFill>
          <a:blip r:embed="rId2"/>
          <a:srcRect t="7812" b="10521"/>
          <a:stretch>
            <a:fillRect/>
          </a:stretch>
        </p:blipFill>
        <p:spPr bwMode="auto">
          <a:xfrm>
            <a:off x="0" y="1642533"/>
            <a:ext cx="9143999" cy="5215467"/>
          </a:xfrm>
          <a:prstGeom prst="rect">
            <a:avLst/>
          </a:prstGeom>
          <a:ln w="127000" cap="sq">
            <a:solidFill>
              <a:schemeClr val="accent2"/>
            </a:solidFill>
            <a:prstDash val="dash"/>
            <a:miter lim="800000"/>
          </a:ln>
          <a:effectLst>
            <a:outerShdw blurRad="57150" dist="50800" dir="2700000" algn="tl" rotWithShape="0">
              <a:srgbClr val="000000">
                <a:alpha val="40000"/>
              </a:srgbClr>
            </a:outerShdw>
          </a:effectLst>
        </p:spPr>
      </p:pic>
    </p:spTree>
  </p:cSld>
  <p:clrMapOvr>
    <a:masterClrMapping/>
  </p:clrMapOvr>
  <p:transition spd="med" advTm="4000">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en-US" dirty="0" smtClean="0">
                <a:solidFill>
                  <a:srgbClr val="FF0000"/>
                </a:solidFill>
              </a:rPr>
              <a:t>LIBRARY - COUNTER</a:t>
            </a:r>
            <a:endParaRPr lang="en-US" dirty="0">
              <a:solidFill>
                <a:srgbClr val="FF0000"/>
              </a:solidFill>
            </a:endParaRPr>
          </a:p>
        </p:txBody>
      </p:sp>
      <p:pic>
        <p:nvPicPr>
          <p:cNvPr id="11266" name="Picture 2" descr="C:\Users\Administrator\Desktop\g floor\WhatsApp Image 2021-11-03 at 03.00.39 (2).jpeg"/>
          <p:cNvPicPr>
            <a:picLocks noChangeAspect="1" noChangeArrowheads="1"/>
          </p:cNvPicPr>
          <p:nvPr/>
        </p:nvPicPr>
        <p:blipFill>
          <a:blip r:embed="rId2"/>
          <a:srcRect l="16111" t="17649" r="24259"/>
          <a:stretch>
            <a:fillRect/>
          </a:stretch>
        </p:blipFill>
        <p:spPr bwMode="auto">
          <a:xfrm>
            <a:off x="254000" y="1710268"/>
            <a:ext cx="8686800" cy="4910666"/>
          </a:xfrm>
          <a:prstGeom prst="rect">
            <a:avLst/>
          </a:prstGeom>
          <a:ln w="127000" cap="sq">
            <a:solidFill>
              <a:schemeClr val="accent2"/>
            </a:solidFill>
            <a:prstDash val="sysDot"/>
            <a:miter lim="800000"/>
          </a:ln>
          <a:effectLst>
            <a:outerShdw blurRad="57150" dist="50800" dir="2700000" algn="tl" rotWithShape="0">
              <a:srgbClr val="000000">
                <a:alpha val="40000"/>
              </a:srgbClr>
            </a:outerShdw>
          </a:effectLst>
        </p:spPr>
      </p:pic>
      <p:pic>
        <p:nvPicPr>
          <p:cNvPr id="4" name="Google Shape;238;p17" descr="IMG-20160125-WA0003.jpg"/>
          <p:cNvPicPr preferRelativeResize="0"/>
          <p:nvPr/>
        </p:nvPicPr>
        <p:blipFill rotWithShape="1">
          <a:blip r:embed="rId3">
            <a:alphaModFix/>
          </a:blip>
          <a:srcRect/>
          <a:stretch/>
        </p:blipFill>
        <p:spPr>
          <a:xfrm>
            <a:off x="2844802" y="1744133"/>
            <a:ext cx="5994399" cy="4775200"/>
          </a:xfrm>
          <a:prstGeom prst="rect">
            <a:avLst/>
          </a:prstGeom>
          <a:noFill/>
          <a:ln>
            <a:solidFill>
              <a:srgbClr val="FF0000"/>
            </a:solidFill>
            <a:prstDash val="dashDot"/>
          </a:ln>
        </p:spPr>
      </p:pic>
    </p:spTree>
  </p:cSld>
  <p:clrMapOvr>
    <a:masterClrMapping/>
  </p:clrMapOvr>
  <p:transition spd="med" advTm="400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en-US" dirty="0" smtClean="0">
                <a:solidFill>
                  <a:srgbClr val="FF0000"/>
                </a:solidFill>
              </a:rPr>
              <a:t>PERIODICAL SECTION</a:t>
            </a:r>
            <a:endParaRPr lang="en-US" dirty="0">
              <a:solidFill>
                <a:srgbClr val="FF0000"/>
              </a:solidFill>
            </a:endParaRPr>
          </a:p>
        </p:txBody>
      </p:sp>
      <p:pic>
        <p:nvPicPr>
          <p:cNvPr id="4" name="Google Shape;237;p17" descr="IMG-20160125-WA0011.jpg"/>
          <p:cNvPicPr preferRelativeResize="0"/>
          <p:nvPr/>
        </p:nvPicPr>
        <p:blipFill rotWithShape="1">
          <a:blip r:embed="rId2">
            <a:alphaModFix/>
          </a:blip>
          <a:srcRect/>
          <a:stretch/>
        </p:blipFill>
        <p:spPr>
          <a:xfrm>
            <a:off x="0" y="1507067"/>
            <a:ext cx="9144000" cy="5350933"/>
          </a:xfrm>
          <a:prstGeom prst="rect">
            <a:avLst/>
          </a:prstGeom>
          <a:noFill/>
          <a:ln>
            <a:noFill/>
          </a:ln>
        </p:spPr>
      </p:pic>
    </p:spTree>
  </p:cSld>
  <p:clrMapOvr>
    <a:masterClrMapping/>
  </p:clrMapOvr>
  <p:transition spd="med" advTm="4000">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 </a:t>
            </a:r>
            <a:r>
              <a:rPr lang="en-US" dirty="0" smtClean="0">
                <a:solidFill>
                  <a:srgbClr val="FF0000"/>
                </a:solidFill>
              </a:rPr>
              <a:t>INTERNET LAB: LIBRARY</a:t>
            </a:r>
            <a:endParaRPr lang="en-US" dirty="0">
              <a:solidFill>
                <a:srgbClr val="FF0000"/>
              </a:solidFill>
            </a:endParaRPr>
          </a:p>
        </p:txBody>
      </p:sp>
      <p:pic>
        <p:nvPicPr>
          <p:cNvPr id="10242" name="Picture 2" descr="C:\Users\Administrator\Desktop\g floor\WhatsApp Image 2021-11-03 at 03.00.38 (2).jpeg"/>
          <p:cNvPicPr>
            <a:picLocks noChangeAspect="1" noChangeArrowheads="1"/>
          </p:cNvPicPr>
          <p:nvPr/>
        </p:nvPicPr>
        <p:blipFill>
          <a:blip r:embed="rId2"/>
          <a:srcRect/>
          <a:stretch>
            <a:fillRect/>
          </a:stretch>
        </p:blipFill>
        <p:spPr bwMode="auto">
          <a:xfrm>
            <a:off x="0" y="1540933"/>
            <a:ext cx="9144000" cy="5317067"/>
          </a:xfrm>
          <a:prstGeom prst="rect">
            <a:avLst/>
          </a:prstGeom>
          <a:ln w="127000" cap="sq">
            <a:solidFill>
              <a:schemeClr val="accent2"/>
            </a:solidFill>
            <a:prstDash val="dash"/>
            <a:miter lim="800000"/>
          </a:ln>
          <a:effectLst>
            <a:outerShdw blurRad="57150" dist="50800" dir="2700000" algn="tl" rotWithShape="0">
              <a:srgbClr val="000000">
                <a:alpha val="40000"/>
              </a:srgbClr>
            </a:outerShdw>
          </a:effectLst>
        </p:spPr>
      </p:pic>
    </p:spTree>
  </p:cSld>
  <p:clrMapOvr>
    <a:masterClrMapping/>
  </p:clrMapOvr>
  <p:transition spd="med" advTm="4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530" y="1032933"/>
            <a:ext cx="9106470" cy="5825067"/>
          </a:xfrm>
        </p:spPr>
        <p:txBody>
          <a:bodyPr>
            <a:normAutofit/>
          </a:bodyPr>
          <a:lstStyle/>
          <a:p>
            <a:pPr lvl="0"/>
            <a:endParaRPr lang="en-US" sz="2000" dirty="0">
              <a:latin typeface="Times New Roman" panose="02020603050405020304" pitchFamily="18" charset="0"/>
              <a:cs typeface="Times New Roman"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itchFamily="18" charset="0"/>
              </a:rPr>
              <a:t>Keshav </a:t>
            </a:r>
            <a:r>
              <a:rPr lang="en-US" sz="2000" dirty="0" err="1">
                <a:latin typeface="Times New Roman" panose="02020603050405020304" pitchFamily="18" charset="0"/>
                <a:cs typeface="Times New Roman" pitchFamily="18" charset="0"/>
              </a:rPr>
              <a:t>Mahavidyalaya</a:t>
            </a:r>
            <a:r>
              <a:rPr lang="en-US" sz="2000" dirty="0">
                <a:latin typeface="Times New Roman" pitchFamily="18" charset="0"/>
                <a:cs typeface="Times New Roman" pitchFamily="18" charset="0"/>
              </a:rPr>
              <a:t> Library is a Duplex library. It is well stocked, well furnished library. It is a spacious library comprising of a big air-conditioned Reading-Room common for all users at Ground floor.</a:t>
            </a:r>
          </a:p>
          <a:p>
            <a:pPr algn="just">
              <a:buFont typeface="Wingdings" panose="05000000000000000000" pitchFamily="2" charset="2"/>
              <a:buChar char="v"/>
            </a:pPr>
            <a:r>
              <a:rPr lang="en-US" sz="2000" dirty="0">
                <a:latin typeface="Times New Roman" pitchFamily="18" charset="0"/>
                <a:cs typeface="Times New Roman" pitchFamily="18" charset="0"/>
              </a:rPr>
              <a:t>The Library has more than 28800 Books. (It has a good collection of Text Books as well as Reference Books)</a:t>
            </a: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library has a separate Internet Lab for Students and Faculty with internet facility provided by University of Delhi. Users can access various E-resources there under our supervision. </a:t>
            </a:r>
          </a:p>
          <a:p>
            <a:pPr lvl="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Working Hours :- 9:00 A.M. to 5:30 P.M. on all working days including Vacations (summer and winter vacations) except official holidays of Delhi University.</a:t>
            </a:r>
          </a:p>
          <a:p>
            <a:pPr marL="452628" lvl="0" indent="-342900" algn="just">
              <a:buSzPts val="1632"/>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It is a Web Based Library. The Library’s Data is on NIC cloud through e-</a:t>
            </a:r>
            <a:r>
              <a:rPr lang="en-US" sz="2000" dirty="0" err="1">
                <a:latin typeface="Times New Roman" panose="02020603050405020304" pitchFamily="18" charset="0"/>
                <a:cs typeface="Times New Roman" panose="02020603050405020304" pitchFamily="18" charset="0"/>
              </a:rPr>
              <a:t>Granthalaya</a:t>
            </a:r>
            <a:r>
              <a:rPr lang="en-US" sz="2000" dirty="0">
                <a:latin typeface="Times New Roman" panose="02020603050405020304" pitchFamily="18" charset="0"/>
                <a:cs typeface="Times New Roman" panose="02020603050405020304" pitchFamily="18" charset="0"/>
              </a:rPr>
              <a:t> software.</a:t>
            </a:r>
          </a:p>
          <a:p>
            <a:pPr marL="452628" lvl="0" indent="-342900" algn="just">
              <a:buSzPts val="1632"/>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KMV Library has a Membership of N - list also</a:t>
            </a:r>
            <a:endParaRPr lang="en-US" sz="2000" u="sng" dirty="0">
              <a:solidFill>
                <a:schemeClr val="tx2">
                  <a:lumMod val="75000"/>
                </a:schemeClr>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  </a:t>
            </a:r>
            <a:r>
              <a:rPr lang="en-US" dirty="0">
                <a:solidFill>
                  <a:srgbClr val="FF0000"/>
                </a:solidFill>
                <a:latin typeface="Times New Roman" panose="02020603050405020304" pitchFamily="18" charset="0"/>
                <a:cs typeface="Times New Roman" panose="02020603050405020304" pitchFamily="18" charset="0"/>
              </a:rPr>
              <a:t>ABOUT THE LIBRARY</a:t>
            </a:r>
          </a:p>
        </p:txBody>
      </p:sp>
      <p:pic>
        <p:nvPicPr>
          <p:cNvPr id="4098" name="Picture 2" descr="The Rare Books Collection · MPL">
            <a:extLst>
              <a:ext uri="{FF2B5EF4-FFF2-40B4-BE49-F238E27FC236}">
                <a16:creationId xmlns="" xmlns:a16="http://schemas.microsoft.com/office/drawing/2014/main" id="{9082CE7D-79C3-4215-9198-794744F03DE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9400" y="1"/>
            <a:ext cx="2514600" cy="141763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Documents and Settings\Administrator\My Documents\library_shab\ppt_shab items\3 books.jpg"/>
          <p:cNvPicPr>
            <a:picLocks noChangeAspect="1" noChangeArrowheads="1"/>
          </p:cNvPicPr>
          <p:nvPr/>
        </p:nvPicPr>
        <p:blipFill>
          <a:blip r:embed="rId4"/>
          <a:srcRect/>
          <a:stretch>
            <a:fillRect/>
          </a:stretch>
        </p:blipFill>
        <p:spPr bwMode="auto">
          <a:xfrm>
            <a:off x="6644640" y="0"/>
            <a:ext cx="2499360" cy="1432560"/>
          </a:xfrm>
          <a:prstGeom prst="rect">
            <a:avLst/>
          </a:prstGeom>
          <a:noFill/>
        </p:spPr>
      </p:pic>
    </p:spTree>
  </p:cSld>
  <p:clrMapOvr>
    <a:masterClrMapping/>
  </p:clrMapOvr>
  <p:transition spd="med" advTm="4000">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0000"/>
                </a:solidFill>
              </a:rPr>
              <a:t> ENTRY IN REGISTER </a:t>
            </a:r>
            <a:endParaRPr lang="en-US" dirty="0">
              <a:solidFill>
                <a:srgbClr val="FF0000"/>
              </a:solidFill>
            </a:endParaRPr>
          </a:p>
        </p:txBody>
      </p:sp>
      <p:pic>
        <p:nvPicPr>
          <p:cNvPr id="4" name="Google Shape;233;p17" descr="IMG-20160127-WA0010.jpg"/>
          <p:cNvPicPr preferRelativeResize="0">
            <a:picLocks/>
          </p:cNvPicPr>
          <p:nvPr/>
        </p:nvPicPr>
        <p:blipFill rotWithShape="1">
          <a:blip r:embed="rId2">
            <a:alphaModFix/>
          </a:blip>
          <a:srcRect/>
          <a:stretch/>
        </p:blipFill>
        <p:spPr>
          <a:xfrm>
            <a:off x="1" y="1608666"/>
            <a:ext cx="9144000" cy="5249333"/>
          </a:xfrm>
          <a:prstGeom prst="rect">
            <a:avLst/>
          </a:prstGeom>
          <a:noFill/>
          <a:ln>
            <a:noFill/>
          </a:ln>
          <a:effectLst>
            <a:outerShdw blurRad="190500" algn="tl" rotWithShape="0">
              <a:srgbClr val="000000">
                <a:alpha val="69803"/>
              </a:srgbClr>
            </a:outerShdw>
          </a:effectLst>
        </p:spPr>
      </p:pic>
    </p:spTree>
  </p:cSld>
  <p:clrMapOvr>
    <a:masterClrMapping/>
  </p:clrMapOvr>
  <p:transition spd="med" advTm="4000">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READING -ROOM ENTRANCE</a:t>
            </a:r>
            <a:endParaRPr lang="en-US" dirty="0">
              <a:solidFill>
                <a:srgbClr val="FF0000"/>
              </a:solidFill>
            </a:endParaRPr>
          </a:p>
        </p:txBody>
      </p:sp>
      <p:pic>
        <p:nvPicPr>
          <p:cNvPr id="4" name="Google Shape;235;p17" descr="IMG-20160125-WA0010.jpg"/>
          <p:cNvPicPr preferRelativeResize="0"/>
          <p:nvPr/>
        </p:nvPicPr>
        <p:blipFill rotWithShape="1">
          <a:blip r:embed="rId2">
            <a:alphaModFix/>
          </a:blip>
          <a:srcRect/>
          <a:stretch/>
        </p:blipFill>
        <p:spPr>
          <a:xfrm>
            <a:off x="1" y="1439334"/>
            <a:ext cx="9144000" cy="5384800"/>
          </a:xfrm>
          <a:prstGeom prst="rect">
            <a:avLst/>
          </a:prstGeom>
          <a:noFill/>
          <a:ln>
            <a:noFill/>
          </a:ln>
          <a:effectLst>
            <a:outerShdw blurRad="190500" algn="tl" rotWithShape="0">
              <a:srgbClr val="000000">
                <a:alpha val="69803"/>
              </a:srgbClr>
            </a:outerShdw>
          </a:effectLst>
        </p:spPr>
      </p:pic>
    </p:spTree>
  </p:cSld>
  <p:clrMapOvr>
    <a:masterClrMapping/>
  </p:clrMapOvr>
  <p:transition spd="med" advTm="4000">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7"/>
            <a:ext cx="8229600" cy="1147763"/>
          </a:xfrm>
        </p:spPr>
        <p:txBody>
          <a:bodyPr>
            <a:noAutofit/>
          </a:bodyPr>
          <a:lstStyle/>
          <a:p>
            <a:r>
              <a:rPr lang="en-US" sz="2800" dirty="0" smtClean="0">
                <a:solidFill>
                  <a:srgbClr val="FF0000"/>
                </a:solidFill>
              </a:rPr>
              <a:t>LINE 1 : MATHEMATICS</a:t>
            </a:r>
            <a:br>
              <a:rPr lang="en-US" sz="2800" dirty="0" smtClean="0">
                <a:solidFill>
                  <a:srgbClr val="FF0000"/>
                </a:solidFill>
              </a:rPr>
            </a:br>
            <a:r>
              <a:rPr lang="en-US" sz="2800" dirty="0" smtClean="0">
                <a:solidFill>
                  <a:srgbClr val="FF0000"/>
                </a:solidFill>
              </a:rPr>
              <a:t>LINE 2: SIDE A: MATHEMATICS</a:t>
            </a:r>
            <a:br>
              <a:rPr lang="en-US" sz="2800" dirty="0" smtClean="0">
                <a:solidFill>
                  <a:srgbClr val="FF0000"/>
                </a:solidFill>
              </a:rPr>
            </a:br>
            <a:r>
              <a:rPr lang="en-US" sz="2800" dirty="0" smtClean="0">
                <a:solidFill>
                  <a:srgbClr val="FF0000"/>
                </a:solidFill>
              </a:rPr>
              <a:t>            SIDE B : ELECTRONICS(1-5 RACKS) </a:t>
            </a:r>
            <a:br>
              <a:rPr lang="en-US" sz="2800" dirty="0" smtClean="0">
                <a:solidFill>
                  <a:srgbClr val="FF0000"/>
                </a:solidFill>
              </a:rPr>
            </a:br>
            <a:r>
              <a:rPr lang="en-US" sz="2800" dirty="0" smtClean="0">
                <a:solidFill>
                  <a:srgbClr val="FF0000"/>
                </a:solidFill>
              </a:rPr>
              <a:t>                         MATHEMATICS (6-9 RACKS)  </a:t>
            </a:r>
            <a:endParaRPr lang="en-US" sz="2800" dirty="0">
              <a:solidFill>
                <a:srgbClr val="FF0000"/>
              </a:solidFill>
            </a:endParaRPr>
          </a:p>
        </p:txBody>
      </p:sp>
      <p:pic>
        <p:nvPicPr>
          <p:cNvPr id="4" name="Picture 2" descr="C:\Users\Administrator\Desktop\New folder (2)\WhatsApp Image 2021-10-28 at 06.09.43.jpeg"/>
          <p:cNvPicPr>
            <a:picLocks noChangeAspect="1" noChangeArrowheads="1"/>
          </p:cNvPicPr>
          <p:nvPr/>
        </p:nvPicPr>
        <p:blipFill>
          <a:blip r:embed="rId2"/>
          <a:srcRect l="1432"/>
          <a:stretch>
            <a:fillRect/>
          </a:stretch>
        </p:blipFill>
        <p:spPr bwMode="auto">
          <a:xfrm>
            <a:off x="220133" y="1947335"/>
            <a:ext cx="8669867" cy="4707465"/>
          </a:xfrm>
          <a:prstGeom prst="rect">
            <a:avLst/>
          </a:prstGeom>
          <a:ln w="127000" cap="sq">
            <a:solidFill>
              <a:schemeClr val="accent2"/>
            </a:solidFill>
            <a:prstDash val="sysDash"/>
            <a:miter lim="800000"/>
          </a:ln>
          <a:effectLst>
            <a:outerShdw blurRad="57150" dist="50800" dir="2700000" algn="tl" rotWithShape="0">
              <a:srgbClr val="000000">
                <a:alpha val="40000"/>
              </a:srgbClr>
            </a:outerShdw>
          </a:effectLst>
        </p:spPr>
      </p:pic>
    </p:spTree>
  </p:cSld>
  <p:clrMapOvr>
    <a:masterClrMapping/>
  </p:clrMapOvr>
  <p:transition spd="med" advTm="4000">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7"/>
            <a:ext cx="9144000" cy="1926696"/>
          </a:xfrm>
        </p:spPr>
        <p:txBody>
          <a:bodyPr>
            <a:normAutofit fontScale="90000"/>
          </a:bodyPr>
          <a:lstStyle/>
          <a:p>
            <a:r>
              <a:rPr lang="en-US" sz="3100" dirty="0" smtClean="0">
                <a:solidFill>
                  <a:srgbClr val="FF0000"/>
                </a:solidFill>
              </a:rPr>
              <a:t>LINE: 3 : ELECTRONICS</a:t>
            </a:r>
            <a:br>
              <a:rPr lang="en-US" sz="3100" dirty="0" smtClean="0">
                <a:solidFill>
                  <a:srgbClr val="FF0000"/>
                </a:solidFill>
              </a:rPr>
            </a:br>
            <a:r>
              <a:rPr lang="en-US" sz="3100" dirty="0" smtClean="0">
                <a:solidFill>
                  <a:srgbClr val="FF0000"/>
                </a:solidFill>
              </a:rPr>
              <a:t>LINE 4 : SIDE A : ELECTRONICS (1-4 RACKS)</a:t>
            </a:r>
            <a:br>
              <a:rPr lang="en-US" sz="3100" dirty="0" smtClean="0">
                <a:solidFill>
                  <a:srgbClr val="FF0000"/>
                </a:solidFill>
              </a:rPr>
            </a:br>
            <a:r>
              <a:rPr lang="en-US" sz="3100" dirty="0" smtClean="0">
                <a:solidFill>
                  <a:srgbClr val="FF0000"/>
                </a:solidFill>
              </a:rPr>
              <a:t>                          COMMERCE (5-9 RACKS)</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sz="3100" dirty="0" smtClean="0">
                <a:solidFill>
                  <a:srgbClr val="FF0000"/>
                </a:solidFill>
              </a:rPr>
              <a:t>SIDE B : COMMERCE</a:t>
            </a:r>
            <a:r>
              <a:rPr lang="en-US" dirty="0" smtClean="0">
                <a:solidFill>
                  <a:srgbClr val="FF0000"/>
                </a:solidFill>
              </a:rPr>
              <a:t/>
            </a:r>
            <a:br>
              <a:rPr lang="en-US" dirty="0" smtClean="0">
                <a:solidFill>
                  <a:srgbClr val="FF0000"/>
                </a:solidFill>
              </a:rPr>
            </a:br>
            <a:endParaRPr lang="en-US" dirty="0">
              <a:solidFill>
                <a:srgbClr val="FF0000"/>
              </a:solidFill>
            </a:endParaRPr>
          </a:p>
        </p:txBody>
      </p:sp>
      <p:pic>
        <p:nvPicPr>
          <p:cNvPr id="4" name="Picture 3" descr="C:\Users\Administrator\Desktop\lib Photo\WhatsApp Image 2021-10-29 at 06.28.17 (1).jpeg"/>
          <p:cNvPicPr>
            <a:picLocks noChangeAspect="1" noChangeArrowheads="1"/>
          </p:cNvPicPr>
          <p:nvPr/>
        </p:nvPicPr>
        <p:blipFill>
          <a:blip r:embed="rId2"/>
          <a:srcRect/>
          <a:stretch>
            <a:fillRect/>
          </a:stretch>
        </p:blipFill>
        <p:spPr bwMode="auto">
          <a:xfrm>
            <a:off x="220134" y="1998133"/>
            <a:ext cx="8703734" cy="4639734"/>
          </a:xfrm>
          <a:prstGeom prst="rect">
            <a:avLst/>
          </a:prstGeom>
          <a:ln w="127000" cap="sq">
            <a:solidFill>
              <a:schemeClr val="accent2"/>
            </a:solidFill>
            <a:prstDash val="sysDash"/>
            <a:miter lim="800000"/>
          </a:ln>
          <a:effectLst>
            <a:outerShdw blurRad="57150" dist="50800" dir="2700000" algn="tl" rotWithShape="0">
              <a:srgbClr val="000000">
                <a:alpha val="40000"/>
              </a:srgbClr>
            </a:outerShdw>
          </a:effectLst>
        </p:spPr>
      </p:pic>
    </p:spTree>
  </p:cSld>
  <p:clrMapOvr>
    <a:masterClrMapping/>
  </p:clrMapOvr>
  <p:transition spd="med" advTm="4000">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r>
              <a:rPr lang="en-US" dirty="0" smtClean="0">
                <a:solidFill>
                  <a:srgbClr val="FF0000"/>
                </a:solidFill>
              </a:rPr>
              <a:t>LINE : 5 : COMMERCE</a:t>
            </a:r>
            <a:br>
              <a:rPr lang="en-US" dirty="0" smtClean="0">
                <a:solidFill>
                  <a:srgbClr val="FF0000"/>
                </a:solidFill>
              </a:rPr>
            </a:br>
            <a:r>
              <a:rPr lang="en-US" dirty="0" smtClean="0">
                <a:solidFill>
                  <a:srgbClr val="FF0000"/>
                </a:solidFill>
              </a:rPr>
              <a:t> </a:t>
            </a:r>
            <a:endParaRPr lang="en-US" dirty="0"/>
          </a:p>
        </p:txBody>
      </p:sp>
      <p:pic>
        <p:nvPicPr>
          <p:cNvPr id="4" name="Picture 2" descr="C:\Users\Administrator\Desktop\lib Photo\WhatsApp Image 2021-10-28 at 06.09.40 (1).jpeg"/>
          <p:cNvPicPr>
            <a:picLocks noChangeAspect="1" noChangeArrowheads="1"/>
          </p:cNvPicPr>
          <p:nvPr/>
        </p:nvPicPr>
        <p:blipFill>
          <a:blip r:embed="rId2"/>
          <a:srcRect/>
          <a:stretch>
            <a:fillRect/>
          </a:stretch>
        </p:blipFill>
        <p:spPr bwMode="auto">
          <a:xfrm>
            <a:off x="220133" y="1642533"/>
            <a:ext cx="8720667" cy="4978399"/>
          </a:xfrm>
          <a:prstGeom prst="rect">
            <a:avLst/>
          </a:prstGeom>
          <a:ln w="127000" cap="sq">
            <a:solidFill>
              <a:schemeClr val="accent2"/>
            </a:solidFill>
            <a:prstDash val="sysDash"/>
            <a:miter lim="800000"/>
          </a:ln>
          <a:effectLst>
            <a:outerShdw blurRad="57150" dist="50800" dir="2700000" algn="tl" rotWithShape="0">
              <a:srgbClr val="000000">
                <a:alpha val="40000"/>
              </a:srgbClr>
            </a:outerShdw>
          </a:effectLst>
        </p:spPr>
      </p:pic>
    </p:spTree>
  </p:cSld>
  <p:clrMapOvr>
    <a:masterClrMapping/>
  </p:clrMapOvr>
  <p:transition spd="med" advTm="4000">
    <p:pull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 </a:t>
            </a:r>
            <a:r>
              <a:rPr lang="en-US" dirty="0" smtClean="0">
                <a:solidFill>
                  <a:srgbClr val="FF0000"/>
                </a:solidFill>
              </a:rPr>
              <a:t>LINE 6 : COMMERCE</a:t>
            </a:r>
            <a:endParaRPr lang="en-US" dirty="0">
              <a:solidFill>
                <a:srgbClr val="FF0000"/>
              </a:solidFill>
            </a:endParaRPr>
          </a:p>
        </p:txBody>
      </p:sp>
      <p:pic>
        <p:nvPicPr>
          <p:cNvPr id="4" name="Picture 2" descr="C:\Users\Administrator\Desktop\lib Photo\WhatsApp Image 2021-10-28 at 06.08.31.jpeg"/>
          <p:cNvPicPr>
            <a:picLocks noChangeAspect="1" noChangeArrowheads="1"/>
          </p:cNvPicPr>
          <p:nvPr/>
        </p:nvPicPr>
        <p:blipFill>
          <a:blip r:embed="rId2"/>
          <a:srcRect/>
          <a:stretch>
            <a:fillRect/>
          </a:stretch>
        </p:blipFill>
        <p:spPr bwMode="auto">
          <a:xfrm>
            <a:off x="203201" y="1778000"/>
            <a:ext cx="8720666" cy="4868331"/>
          </a:xfrm>
          <a:prstGeom prst="rect">
            <a:avLst/>
          </a:prstGeom>
          <a:ln w="127000" cap="sq">
            <a:solidFill>
              <a:schemeClr val="accent2"/>
            </a:solidFill>
            <a:prstDash val="dash"/>
            <a:miter lim="800000"/>
          </a:ln>
          <a:effectLst>
            <a:outerShdw blurRad="57150" dist="50800" dir="2700000" algn="tl" rotWithShape="0">
              <a:srgbClr val="000000">
                <a:alpha val="40000"/>
              </a:srgbClr>
            </a:outerShdw>
          </a:effectLst>
        </p:spPr>
      </p:pic>
    </p:spTree>
  </p:cSld>
  <p:clrMapOvr>
    <a:masterClrMapping/>
  </p:clrMapOvr>
  <p:transition spd="med" advTm="4000">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lib Photo\WhatsApp Image 2021-10-28 at 06.08.30 (2).jpeg"/>
          <p:cNvPicPr>
            <a:picLocks noChangeAspect="1" noChangeArrowheads="1"/>
          </p:cNvPicPr>
          <p:nvPr/>
        </p:nvPicPr>
        <p:blipFill>
          <a:blip r:embed="rId2"/>
          <a:srcRect l="46311" b="-225"/>
          <a:stretch>
            <a:fillRect/>
          </a:stretch>
        </p:blipFill>
        <p:spPr bwMode="auto">
          <a:xfrm>
            <a:off x="0" y="1693889"/>
            <a:ext cx="9143999" cy="5164111"/>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685800" y="1"/>
            <a:ext cx="7633741" cy="1064301"/>
          </a:xfrm>
          <a:ln>
            <a:noFill/>
          </a:ln>
        </p:spPr>
        <p:txBody>
          <a:bodyPr/>
          <a:lstStyle/>
          <a:p>
            <a:pPr algn="l"/>
            <a:r>
              <a:rPr lang="en-US" dirty="0" smtClean="0">
                <a:solidFill>
                  <a:srgbClr val="FF0000"/>
                </a:solidFill>
              </a:rPr>
              <a:t>   LINE : 7   PHYSICS</a:t>
            </a:r>
            <a:endParaRPr lang="en-US" dirty="0">
              <a:solidFill>
                <a:srgbClr val="FF0000"/>
              </a:solidFill>
            </a:endParaRPr>
          </a:p>
        </p:txBody>
      </p:sp>
    </p:spTree>
  </p:cSld>
  <p:clrMapOvr>
    <a:masterClrMapping/>
  </p:clrMapOvr>
  <p:transition spd="med" advTm="4000">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75320" cy="1630680"/>
          </a:xfrm>
        </p:spPr>
        <p:txBody>
          <a:bodyPr>
            <a:normAutofit fontScale="90000"/>
          </a:bodyPr>
          <a:lstStyle/>
          <a:p>
            <a:r>
              <a:rPr lang="en-US" dirty="0" smtClean="0">
                <a:solidFill>
                  <a:srgbClr val="FF0000"/>
                </a:solidFill>
              </a:rPr>
              <a:t>         COMPUTER SCIENCE </a:t>
            </a:r>
            <a:br>
              <a:rPr lang="en-US" dirty="0" smtClean="0">
                <a:solidFill>
                  <a:srgbClr val="FF0000"/>
                </a:solidFill>
              </a:rPr>
            </a:br>
            <a:r>
              <a:rPr lang="en-US" dirty="0" smtClean="0">
                <a:solidFill>
                  <a:srgbClr val="FF0000"/>
                </a:solidFill>
              </a:rPr>
              <a:t>    LINE NO.8 &amp;9 (FIRST FLOOR)</a:t>
            </a:r>
            <a:endParaRPr lang="en-US" dirty="0">
              <a:solidFill>
                <a:srgbClr val="FF0000"/>
              </a:solidFill>
            </a:endParaRPr>
          </a:p>
        </p:txBody>
      </p:sp>
      <p:pic>
        <p:nvPicPr>
          <p:cNvPr id="4" name="Picture 2" descr="C:\Users\Administrator\Desktop\lib Photo\WhatsApp Image 2021-10-28 at 06.08.29 (2).jpeg"/>
          <p:cNvPicPr>
            <a:picLocks noChangeAspect="1" noChangeArrowheads="1"/>
          </p:cNvPicPr>
          <p:nvPr/>
        </p:nvPicPr>
        <p:blipFill>
          <a:blip r:embed="rId2"/>
          <a:srcRect/>
          <a:stretch>
            <a:fillRect/>
          </a:stretch>
        </p:blipFill>
        <p:spPr bwMode="auto">
          <a:xfrm>
            <a:off x="0" y="1798320"/>
            <a:ext cx="9144000" cy="505968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Tm="4000">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esktop\lib Photo\WhatsApp Image 2021-10-28 at 06.08.29 (1).jpeg"/>
          <p:cNvPicPr>
            <a:picLocks noChangeAspect="1" noChangeArrowheads="1"/>
          </p:cNvPicPr>
          <p:nvPr/>
        </p:nvPicPr>
        <p:blipFill>
          <a:blip r:embed="rId2"/>
          <a:srcRect/>
          <a:stretch>
            <a:fillRect/>
          </a:stretch>
        </p:blipFill>
        <p:spPr bwMode="auto">
          <a:xfrm>
            <a:off x="0" y="1693888"/>
            <a:ext cx="9144000" cy="516411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0" y="0"/>
            <a:ext cx="9144000" cy="1524000"/>
          </a:xfrm>
        </p:spPr>
        <p:txBody>
          <a:bodyPr>
            <a:normAutofit fontScale="90000"/>
          </a:bodyPr>
          <a:lstStyle/>
          <a:p>
            <a:pPr algn="l"/>
            <a:r>
              <a:rPr lang="en-US" sz="3200" dirty="0" smtClean="0">
                <a:solidFill>
                  <a:srgbClr val="FF0000"/>
                </a:solidFill>
              </a:rPr>
              <a:t>LINE 10 : ROW A: PSYCHOLOGY           			       ROW B :CHEMISTRY  (</a:t>
            </a:r>
            <a:r>
              <a:rPr lang="en-US" sz="3200" smtClean="0">
                <a:solidFill>
                  <a:srgbClr val="FF0000"/>
                </a:solidFill>
              </a:rPr>
              <a:t>1-8 </a:t>
            </a:r>
            <a:r>
              <a:rPr lang="en-US" sz="3200" smtClean="0">
                <a:solidFill>
                  <a:srgbClr val="FF0000"/>
                </a:solidFill>
              </a:rPr>
              <a:t>RACKS</a:t>
            </a:r>
            <a:r>
              <a:rPr lang="en-US" sz="3200" dirty="0" smtClean="0">
                <a:solidFill>
                  <a:srgbClr val="FF0000"/>
                </a:solidFill>
              </a:rPr>
              <a:t>)</a:t>
            </a:r>
            <a:br>
              <a:rPr lang="en-US" sz="3200" dirty="0" smtClean="0">
                <a:solidFill>
                  <a:srgbClr val="FF0000"/>
                </a:solidFill>
              </a:rPr>
            </a:br>
            <a:r>
              <a:rPr lang="en-US" sz="3200" dirty="0" smtClean="0">
                <a:solidFill>
                  <a:srgbClr val="FF0000"/>
                </a:solidFill>
              </a:rPr>
              <a:t>	       ENVIRONMENTAL SC. (9-10 RACKS)</a:t>
            </a:r>
            <a:endParaRPr lang="en-US" sz="3200" dirty="0">
              <a:solidFill>
                <a:srgbClr val="FF0000"/>
              </a:solidFill>
            </a:endParaRPr>
          </a:p>
        </p:txBody>
      </p:sp>
    </p:spTree>
  </p:cSld>
  <p:clrMapOvr>
    <a:masterClrMapping/>
  </p:clrMapOvr>
  <p:transition spd="med" advTm="4000">
    <p:checke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lib Photo\WhatsApp Image 2021-10-28 at 06.08.28 (1).jpeg"/>
          <p:cNvPicPr>
            <a:picLocks noChangeAspect="1" noChangeArrowheads="1"/>
          </p:cNvPicPr>
          <p:nvPr/>
        </p:nvPicPr>
        <p:blipFill>
          <a:blip r:embed="rId2"/>
          <a:srcRect/>
          <a:stretch>
            <a:fillRect/>
          </a:stretch>
        </p:blipFill>
        <p:spPr bwMode="auto">
          <a:xfrm>
            <a:off x="0" y="2377440"/>
            <a:ext cx="9144000" cy="448055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0" y="1"/>
            <a:ext cx="9144000" cy="2353732"/>
          </a:xfrm>
        </p:spPr>
        <p:txBody>
          <a:bodyPr>
            <a:normAutofit/>
          </a:bodyPr>
          <a:lstStyle/>
          <a:p>
            <a:pPr algn="l"/>
            <a:r>
              <a:rPr lang="en-US" sz="2800" dirty="0" smtClean="0">
                <a:solidFill>
                  <a:srgbClr val="FF0000"/>
                </a:solidFill>
              </a:rPr>
              <a:t>LINE:11 ROW A: REFERENCE BOOKS(1-5 </a:t>
            </a:r>
            <a:r>
              <a:rPr lang="en-US" sz="2800" smtClean="0">
                <a:solidFill>
                  <a:srgbClr val="FF0000"/>
                </a:solidFill>
              </a:rPr>
              <a:t>RACKS)</a:t>
            </a:r>
            <a:br>
              <a:rPr lang="en-US" sz="2800" smtClean="0">
                <a:solidFill>
                  <a:srgbClr val="FF0000"/>
                </a:solidFill>
              </a:rPr>
            </a:br>
            <a:r>
              <a:rPr lang="en-US" sz="2800" smtClean="0">
                <a:solidFill>
                  <a:srgbClr val="FF0000"/>
                </a:solidFill>
              </a:rPr>
              <a:t>                       &amp; HINDI (6-10 RACKS)</a:t>
            </a:r>
            <a:br>
              <a:rPr lang="en-US" sz="2800" smtClean="0">
                <a:solidFill>
                  <a:srgbClr val="FF0000"/>
                </a:solidFill>
              </a:rPr>
            </a:br>
            <a:r>
              <a:rPr lang="en-US" sz="2800" smtClean="0">
                <a:solidFill>
                  <a:srgbClr val="FF0000"/>
                </a:solidFill>
              </a:rPr>
              <a:t>             ROW B:  REFERENCE BOOK (1-5 RACKS)</a:t>
            </a:r>
            <a:br>
              <a:rPr lang="en-US" sz="2800" smtClean="0">
                <a:solidFill>
                  <a:srgbClr val="FF0000"/>
                </a:solidFill>
              </a:rPr>
            </a:br>
            <a:r>
              <a:rPr lang="en-US" sz="2800" smtClean="0">
                <a:solidFill>
                  <a:srgbClr val="FF0000"/>
                </a:solidFill>
              </a:rPr>
              <a:t>                      &amp; ENGLISH (6-10 RACKS)</a:t>
            </a:r>
            <a:endParaRPr lang="en-US" sz="2800" dirty="0">
              <a:solidFill>
                <a:srgbClr val="FF0000"/>
              </a:solidFill>
            </a:endParaRPr>
          </a:p>
        </p:txBody>
      </p:sp>
    </p:spTree>
  </p:cSld>
  <p:clrMapOvr>
    <a:masterClrMapping/>
  </p:clrMapOvr>
  <p:transition spd="med" advTm="4000">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4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p:txBody>
      </p:sp>
      <p:sp>
        <p:nvSpPr>
          <p:cNvPr id="3" name="Rectangle 2"/>
          <p:cNvSpPr/>
          <p:nvPr/>
        </p:nvSpPr>
        <p:spPr>
          <a:xfrm>
            <a:off x="0" y="0"/>
            <a:ext cx="8427720" cy="5724644"/>
          </a:xfrm>
          <a:prstGeom prst="rect">
            <a:avLst/>
          </a:prstGeom>
        </p:spPr>
        <p:txBody>
          <a:bodyPr wrap="square">
            <a:spAutoFit/>
          </a:bodyPr>
          <a:lstStyle/>
          <a:p>
            <a:pPr lvl="0" algn="ctr" fontAlgn="base">
              <a:spcBef>
                <a:spcPct val="0"/>
              </a:spcBef>
              <a:spcAft>
                <a:spcPct val="0"/>
              </a:spcAft>
              <a:buClrTx/>
              <a:tabLst>
                <a:tab pos="457200" algn="l"/>
              </a:tabLst>
            </a:pPr>
            <a:r>
              <a:rPr lang="en-US" sz="4400" b="1" dirty="0" smtClean="0">
                <a:solidFill>
                  <a:srgbClr val="FF0000"/>
                </a:solidFill>
                <a:latin typeface="Times New Roman" pitchFamily="18" charset="0"/>
                <a:ea typeface="Times New Roman" pitchFamily="18" charset="0"/>
                <a:cs typeface="Times New Roman" pitchFamily="18" charset="0"/>
              </a:rPr>
              <a:t> Library Membership</a:t>
            </a:r>
          </a:p>
          <a:p>
            <a:pPr lvl="0" fontAlgn="base">
              <a:spcBef>
                <a:spcPct val="0"/>
              </a:spcBef>
              <a:spcAft>
                <a:spcPct val="0"/>
              </a:spcAft>
              <a:buClrTx/>
              <a:buFontTx/>
              <a:buChar char="•"/>
              <a:tabLst>
                <a:tab pos="457200" algn="l"/>
              </a:tabLst>
            </a:pPr>
            <a:endParaRPr lang="en-US" sz="2800" b="1" u="sng" dirty="0" smtClean="0">
              <a:solidFill>
                <a:srgbClr val="FF0000"/>
              </a:solidFill>
              <a:latin typeface="Times New Roman" pitchFamily="18" charset="0"/>
              <a:cs typeface="Times New Roman" pitchFamily="18" charset="0"/>
            </a:endParaRPr>
          </a:p>
          <a:p>
            <a:pPr marL="457200" lvl="0" indent="-457200" algn="just" eaLnBrk="0" fontAlgn="base" hangingPunct="0">
              <a:lnSpc>
                <a:spcPct val="150000"/>
              </a:lnSpc>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itchFamily="18" charset="0"/>
                <a:ea typeface="Times New Roman" pitchFamily="18" charset="0"/>
                <a:cs typeface="Times New Roman" pitchFamily="18" charset="0"/>
              </a:rPr>
              <a:t>Students need to furnish their fee receipt and college identity card to become a member. </a:t>
            </a:r>
          </a:p>
          <a:p>
            <a:pPr marL="457200" lvl="0" indent="-457200" algn="just" eaLnBrk="0" fontAlgn="base" hangingPunct="0">
              <a:lnSpc>
                <a:spcPct val="150000"/>
              </a:lnSpc>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itchFamily="18" charset="0"/>
                <a:ea typeface="Times New Roman" pitchFamily="18" charset="0"/>
                <a:cs typeface="Times New Roman" pitchFamily="18" charset="0"/>
              </a:rPr>
              <a:t>Library Membership Form is to be submitted after admission is secured. </a:t>
            </a:r>
          </a:p>
          <a:p>
            <a:pPr marL="457200" lvl="0" indent="-457200" algn="just" eaLnBrk="0" fontAlgn="base" hangingPunct="0">
              <a:lnSpc>
                <a:spcPct val="150000"/>
              </a:lnSpc>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itchFamily="18" charset="0"/>
                <a:ea typeface="Times New Roman" pitchFamily="18" charset="0"/>
                <a:cs typeface="Times New Roman" pitchFamily="18" charset="0"/>
              </a:rPr>
              <a:t>Library Membership is yearly, and clearance needs to be taken at the end of every academic session. </a:t>
            </a:r>
          </a:p>
          <a:p>
            <a:pPr marL="457200" lvl="0" indent="-457200" algn="just" eaLnBrk="0" fontAlgn="base" hangingPunct="0">
              <a:lnSpc>
                <a:spcPct val="150000"/>
              </a:lnSpc>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itchFamily="18" charset="0"/>
                <a:ea typeface="Times New Roman" pitchFamily="18" charset="0"/>
                <a:cs typeface="Times New Roman" pitchFamily="18" charset="0"/>
              </a:rPr>
              <a:t>Library Reader Tickets (cards) are non-transferable.</a:t>
            </a:r>
            <a:r>
              <a:rPr lang="en-US" dirty="0" smtClean="0">
                <a:solidFill>
                  <a:schemeClr val="tx1"/>
                </a:solidFill>
                <a:latin typeface="Times New Roman" pitchFamily="18" charset="0"/>
                <a:ea typeface="Times New Roman" pitchFamily="18" charset="0"/>
                <a:cs typeface="Times New Roman" pitchFamily="18" charset="0"/>
              </a:rPr>
              <a:t> </a:t>
            </a:r>
            <a:endParaRPr lang="en-US" dirty="0">
              <a:solidFill>
                <a:schemeClr val="tx1"/>
              </a:solidFill>
              <a:latin typeface="Arial" pitchFamily="34" charset="0"/>
              <a:cs typeface="Arial" pitchFamily="34" charset="0"/>
            </a:endParaRPr>
          </a:p>
        </p:txBody>
      </p:sp>
    </p:spTree>
  </p:cSld>
  <p:clrMapOvr>
    <a:masterClrMapping/>
  </p:clrMapOvr>
  <p:transition spd="med" advTm="4000">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esktop\lib Photo\WhatsApp Image 2021-10-28 at 06.08.26 (2).jpeg"/>
          <p:cNvPicPr>
            <a:picLocks noChangeAspect="1" noChangeArrowheads="1"/>
          </p:cNvPicPr>
          <p:nvPr/>
        </p:nvPicPr>
        <p:blipFill>
          <a:blip r:embed="rId2"/>
          <a:srcRect/>
          <a:stretch>
            <a:fillRect/>
          </a:stretch>
        </p:blipFill>
        <p:spPr bwMode="auto">
          <a:xfrm>
            <a:off x="0" y="1188720"/>
            <a:ext cx="9144000" cy="5669280"/>
          </a:xfrm>
          <a:prstGeom prst="roundRect">
            <a:avLst>
              <a:gd name="adj" fmla="val 4167"/>
            </a:avLst>
          </a:prstGeom>
          <a:solidFill>
            <a:srgbClr val="FFFFFF"/>
          </a:solidFill>
          <a:ln w="76200" cap="sq">
            <a:solidFill>
              <a:srgbClr val="FF0000"/>
            </a:solidFill>
            <a:miter lim="800000"/>
          </a:ln>
          <a:effectLst>
            <a:outerShdw blurRad="190500" dist="228600" dir="2700000" algn="ctr">
              <a:srgbClr val="000000">
                <a:alpha val="30000"/>
              </a:srgbClr>
            </a:outerShdw>
            <a:reflection blurRad="12700" stA="2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3" name="Title 2"/>
          <p:cNvSpPr>
            <a:spLocks noGrp="1"/>
          </p:cNvSpPr>
          <p:nvPr>
            <p:ph type="ctrTitle"/>
          </p:nvPr>
        </p:nvSpPr>
        <p:spPr>
          <a:xfrm>
            <a:off x="381000" y="0"/>
            <a:ext cx="8763000" cy="1036319"/>
          </a:xfrm>
          <a:ln>
            <a:noFill/>
          </a:ln>
          <a:effectLst/>
        </p:spPr>
        <p:txBody>
          <a:bodyPr>
            <a:normAutofit/>
          </a:bodyPr>
          <a:lstStyle/>
          <a:p>
            <a:pPr algn="l"/>
            <a:r>
              <a:rPr lang="en-US" dirty="0" smtClean="0">
                <a:solidFill>
                  <a:srgbClr val="FF0000"/>
                </a:solidFill>
              </a:rPr>
              <a:t>BOOK CASES: FIRST FLOOR</a:t>
            </a:r>
            <a:endParaRPr lang="en-US" dirty="0">
              <a:solidFill>
                <a:srgbClr val="FF0000"/>
              </a:solidFill>
            </a:endParaRPr>
          </a:p>
        </p:txBody>
      </p:sp>
    </p:spTree>
  </p:cSld>
  <p:clrMapOvr>
    <a:masterClrMapping/>
  </p:clrMapOvr>
  <p:transition spd="med" advTm="4000">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98120"/>
            <a:ext cx="8366760" cy="1005839"/>
          </a:xfrm>
        </p:spPr>
        <p:txBody>
          <a:bodyPr>
            <a:normAutofit fontScale="62500" lnSpcReduction="20000"/>
          </a:bodyPr>
          <a:lstStyle/>
          <a:p>
            <a:pPr algn="ctr"/>
            <a:r>
              <a:rPr lang="en-US" sz="5100" b="1" dirty="0" smtClean="0">
                <a:solidFill>
                  <a:srgbClr val="FF0000"/>
                </a:solidFill>
              </a:rPr>
              <a:t>FIRST FLOOR READING SPACE FOR </a:t>
            </a:r>
            <a:r>
              <a:rPr lang="en-US" sz="5100" b="1" dirty="0" smtClean="0"/>
              <a:t>          </a:t>
            </a:r>
            <a:r>
              <a:rPr lang="en-US" sz="5100" b="1" dirty="0" smtClean="0">
                <a:solidFill>
                  <a:srgbClr val="FF0000"/>
                </a:solidFill>
              </a:rPr>
              <a:t>STUDENTS</a:t>
            </a:r>
            <a:r>
              <a:rPr lang="en-US" sz="2800" b="1" dirty="0" smtClean="0">
                <a:solidFill>
                  <a:srgbClr val="FF0000"/>
                </a:solidFill>
              </a:rPr>
              <a:t>.</a:t>
            </a:r>
            <a:endParaRPr lang="en-US" sz="2800" b="1" dirty="0">
              <a:solidFill>
                <a:srgbClr val="FF0000"/>
              </a:solidFill>
            </a:endParaRPr>
          </a:p>
        </p:txBody>
      </p:sp>
      <p:pic>
        <p:nvPicPr>
          <p:cNvPr id="4" name="Picture 2" descr="C:\Users\Administrator\Desktop\lib Photo\WhatsApp Image 2021-10-28 at 06.08.26.jpeg"/>
          <p:cNvPicPr>
            <a:picLocks noChangeAspect="1" noChangeArrowheads="1"/>
          </p:cNvPicPr>
          <p:nvPr/>
        </p:nvPicPr>
        <p:blipFill>
          <a:blip r:embed="rId2"/>
          <a:srcRect/>
          <a:stretch>
            <a:fillRect/>
          </a:stretch>
        </p:blipFill>
        <p:spPr bwMode="auto">
          <a:xfrm>
            <a:off x="0" y="1463040"/>
            <a:ext cx="9144000" cy="539496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Tm="4000">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esktop\lib Photo\WhatsApp Image 2021-10-28 at 06.08.27.jpeg"/>
          <p:cNvPicPr>
            <a:picLocks noChangeAspect="1" noChangeArrowheads="1"/>
          </p:cNvPicPr>
          <p:nvPr/>
        </p:nvPicPr>
        <p:blipFill>
          <a:blip r:embed="rId2"/>
          <a:srcRect/>
          <a:stretch>
            <a:fillRect/>
          </a:stretch>
        </p:blipFill>
        <p:spPr bwMode="auto">
          <a:xfrm>
            <a:off x="0" y="1554480"/>
            <a:ext cx="9144000" cy="530352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685800" y="1"/>
            <a:ext cx="7772400" cy="1539239"/>
          </a:xfrm>
        </p:spPr>
        <p:txBody>
          <a:bodyPr>
            <a:normAutofit fontScale="90000"/>
          </a:bodyPr>
          <a:lstStyle/>
          <a:p>
            <a:pPr algn="ctr"/>
            <a:r>
              <a:rPr lang="en-US" dirty="0" smtClean="0">
                <a:solidFill>
                  <a:srgbClr val="FF0000"/>
                </a:solidFill>
              </a:rPr>
              <a:t>FACULTY’S READING SPACE ON FIRST FLOOR</a:t>
            </a:r>
            <a:endParaRPr lang="en-US" dirty="0">
              <a:solidFill>
                <a:srgbClr val="FF0000"/>
              </a:solidFill>
            </a:endParaRPr>
          </a:p>
        </p:txBody>
      </p:sp>
    </p:spTree>
  </p:cSld>
  <p:clrMapOvr>
    <a:masterClrMapping/>
  </p:clrMapOvr>
  <p:transition spd="med" advTm="4000">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0040"/>
            <a:ext cx="8610600" cy="1097279"/>
          </a:xfrm>
        </p:spPr>
        <p:txBody>
          <a:bodyPr>
            <a:normAutofit fontScale="90000"/>
          </a:bodyPr>
          <a:lstStyle/>
          <a:p>
            <a:pPr algn="ctr"/>
            <a:r>
              <a:rPr lang="en-US" dirty="0" smtClean="0">
                <a:solidFill>
                  <a:srgbClr val="FF0000"/>
                </a:solidFill>
              </a:rPr>
              <a:t>SEMINAR TABLE ON           FIRST FLOOR</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pic>
        <p:nvPicPr>
          <p:cNvPr id="4" name="Picture 2" descr="C:\Users\Administrator\Desktop\lib Photo\WhatsApp Image 2021-10-28 at 06.08.25.jpeg"/>
          <p:cNvPicPr>
            <a:picLocks noChangeAspect="1" noChangeArrowheads="1"/>
          </p:cNvPicPr>
          <p:nvPr/>
        </p:nvPicPr>
        <p:blipFill>
          <a:blip r:embed="rId2"/>
          <a:srcRect/>
          <a:stretch>
            <a:fillRect/>
          </a:stretch>
        </p:blipFill>
        <p:spPr bwMode="auto">
          <a:xfrm>
            <a:off x="0" y="1478280"/>
            <a:ext cx="9144000" cy="537972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advTm="4000">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istrator\Desktop\lib Photo\WhatsApp Image 2021-10-28 at 06.08.13.jpeg"/>
          <p:cNvPicPr>
            <a:picLocks noChangeAspect="1" noChangeArrowheads="1"/>
          </p:cNvPicPr>
          <p:nvPr/>
        </p:nvPicPr>
        <p:blipFill>
          <a:blip r:embed="rId2"/>
          <a:srcRect/>
          <a:stretch>
            <a:fillRect/>
          </a:stretch>
        </p:blipFill>
        <p:spPr bwMode="auto">
          <a:xfrm>
            <a:off x="0" y="1584960"/>
            <a:ext cx="9144000" cy="527304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716280" y="0"/>
            <a:ext cx="7178040" cy="1524000"/>
          </a:xfrm>
        </p:spPr>
        <p:txBody>
          <a:bodyPr>
            <a:normAutofit/>
          </a:bodyPr>
          <a:lstStyle/>
          <a:p>
            <a:r>
              <a:rPr lang="en-US" sz="3600" dirty="0" smtClean="0">
                <a:solidFill>
                  <a:srgbClr val="FF0000"/>
                </a:solidFill>
              </a:rPr>
              <a:t>LIBRARY VIEW FROM  FIRST FLOOR: PROPER SUN LIGHT</a:t>
            </a:r>
            <a:r>
              <a:rPr lang="en-US" dirty="0" smtClean="0">
                <a:solidFill>
                  <a:srgbClr val="FF0000"/>
                </a:solidFill>
              </a:rPr>
              <a:t>.</a:t>
            </a:r>
            <a:endParaRPr lang="en-US" dirty="0"/>
          </a:p>
        </p:txBody>
      </p:sp>
    </p:spTree>
  </p:cSld>
  <p:clrMapOvr>
    <a:masterClrMapping/>
  </p:clrMapOvr>
  <p:transition spd="med" advTm="4000">
    <p:pull dir="l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istrator\Desktop\lib Photo\WhatsApp Image 2021-10-28 at 06.08.15.jpeg"/>
          <p:cNvPicPr>
            <a:picLocks noChangeAspect="1" noChangeArrowheads="1"/>
          </p:cNvPicPr>
          <p:nvPr/>
        </p:nvPicPr>
        <p:blipFill>
          <a:blip r:embed="rId2"/>
          <a:srcRect/>
          <a:stretch>
            <a:fillRect/>
          </a:stretch>
        </p:blipFill>
        <p:spPr bwMode="auto">
          <a:xfrm>
            <a:off x="0" y="1508760"/>
            <a:ext cx="9144000" cy="534924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p:cNvSpPr>
            <a:spLocks noGrp="1"/>
          </p:cNvSpPr>
          <p:nvPr>
            <p:ph type="ctrTitle"/>
          </p:nvPr>
        </p:nvSpPr>
        <p:spPr>
          <a:xfrm>
            <a:off x="670560" y="289561"/>
            <a:ext cx="7772400" cy="1615439"/>
          </a:xfrm>
        </p:spPr>
        <p:txBody>
          <a:bodyPr>
            <a:normAutofit fontScale="90000"/>
          </a:bodyPr>
          <a:lstStyle/>
          <a:p>
            <a:pPr algn="l"/>
            <a:r>
              <a:rPr lang="en-US" dirty="0" smtClean="0">
                <a:solidFill>
                  <a:srgbClr val="FF0000"/>
                </a:solidFill>
              </a:rPr>
              <a:t>LIBRARY VIEW FROM    FIRST FLOOR: PROPER SUN LIGHT.</a:t>
            </a:r>
            <a:endParaRPr lang="en-US" dirty="0">
              <a:solidFill>
                <a:srgbClr val="FF0000"/>
              </a:solidFill>
            </a:endParaRPr>
          </a:p>
        </p:txBody>
      </p:sp>
    </p:spTree>
  </p:cSld>
  <p:clrMapOvr>
    <a:masterClrMapping/>
  </p:clrMapOvr>
  <p:transition spd="med" advTm="4000">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9403" y="2897944"/>
            <a:ext cx="8229600" cy="2096086"/>
          </a:xfrm>
        </p:spPr>
        <p:txBody>
          <a:bodyPr>
            <a:normAutofit fontScale="25000" lnSpcReduction="20000"/>
          </a:bodyPr>
          <a:lstStyle/>
          <a:p>
            <a:endParaRPr lang="en-US" sz="4800" dirty="0" smtClean="0"/>
          </a:p>
          <a:p>
            <a:pPr>
              <a:buNone/>
            </a:pPr>
            <a:r>
              <a:rPr lang="en-US" sz="4800" i="1" dirty="0" smtClean="0"/>
              <a:t>    </a:t>
            </a:r>
            <a:r>
              <a:rPr lang="en-US" sz="18500" i="1" dirty="0" smtClean="0"/>
              <a:t> </a:t>
            </a:r>
            <a:r>
              <a:rPr lang="en-US" sz="18500" i="1" dirty="0" smtClean="0">
                <a:solidFill>
                  <a:srgbClr val="FF0000"/>
                </a:solidFill>
              </a:rPr>
              <a:t>Library is a temple of Learning. </a:t>
            </a:r>
          </a:p>
          <a:p>
            <a:pPr>
              <a:buNone/>
            </a:pPr>
            <a:endParaRPr lang="en-US" sz="4800" i="1" dirty="0" smtClean="0"/>
          </a:p>
          <a:p>
            <a:pPr>
              <a:buNone/>
            </a:pPr>
            <a:r>
              <a:rPr lang="en-US" sz="4800" i="1" dirty="0" smtClean="0"/>
              <a:t>      </a:t>
            </a:r>
            <a:r>
              <a:rPr lang="en-US" sz="28800" i="1" dirty="0" smtClean="0">
                <a:solidFill>
                  <a:schemeClr val="accent2"/>
                </a:solidFill>
                <a:latin typeface="Arial Black" pitchFamily="34" charset="0"/>
                <a:cs typeface="LilyUPC" pitchFamily="34" charset="-34"/>
              </a:rPr>
              <a:t>THANK-YOU</a:t>
            </a:r>
            <a:endParaRPr lang="en-US" sz="28800" i="1" dirty="0">
              <a:solidFill>
                <a:schemeClr val="accent2"/>
              </a:solidFill>
              <a:latin typeface="Arial Black" pitchFamily="34" charset="0"/>
              <a:cs typeface="LilyUPC" pitchFamily="34" charset="-34"/>
            </a:endParaRPr>
          </a:p>
        </p:txBody>
      </p:sp>
      <p:pic>
        <p:nvPicPr>
          <p:cNvPr id="2050" name="Picture 2" descr="C:\Users\Administrator\AppData\Local\Microsoft\Windows\INetCache\IE\6B7AHY1V\background-book-stack-books-close-up-1148399[1].jpg"/>
          <p:cNvPicPr>
            <a:picLocks noChangeAspect="1" noChangeArrowheads="1"/>
          </p:cNvPicPr>
          <p:nvPr/>
        </p:nvPicPr>
        <p:blipFill>
          <a:blip r:embed="rId2"/>
          <a:srcRect/>
          <a:stretch>
            <a:fillRect/>
          </a:stretch>
        </p:blipFill>
        <p:spPr bwMode="auto">
          <a:xfrm>
            <a:off x="457201" y="182881"/>
            <a:ext cx="4907996" cy="2223626"/>
          </a:xfrm>
          <a:prstGeom prst="rect">
            <a:avLst/>
          </a:prstGeom>
          <a:noFill/>
        </p:spPr>
      </p:pic>
      <p:sp>
        <p:nvSpPr>
          <p:cNvPr id="4" name="5-Point Star 3"/>
          <p:cNvSpPr/>
          <p:nvPr/>
        </p:nvSpPr>
        <p:spPr>
          <a:xfrm>
            <a:off x="5943600" y="0"/>
            <a:ext cx="3200400" cy="289560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perspectiveFront"/>
              <a:lightRig rig="threePt" dir="t"/>
            </a:scene3d>
          </a:bodyPr>
          <a:lstStyle/>
          <a:p>
            <a:pPr algn="ctr"/>
            <a:r>
              <a:rPr lang="en-US" sz="2000" b="1" dirty="0" smtClean="0">
                <a:ln w="10541" cmpd="sng">
                  <a:solidFill>
                    <a:schemeClr val="accent1">
                      <a:shade val="88000"/>
                      <a:satMod val="110000"/>
                    </a:schemeClr>
                  </a:solidFill>
                  <a:prstDash val="solid"/>
                </a:ln>
                <a:solidFill>
                  <a:srgbClr val="FFFF00"/>
                </a:solidFill>
              </a:rPr>
              <a:t>Enjoy</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1900" b="1" dirty="0" smtClean="0">
                <a:ln w="10541" cmpd="sng">
                  <a:solidFill>
                    <a:schemeClr val="accent1">
                      <a:shade val="88000"/>
                      <a:satMod val="110000"/>
                    </a:schemeClr>
                  </a:solidFill>
                  <a:prstDash val="solid"/>
                </a:ln>
                <a:solidFill>
                  <a:srgbClr val="FFFF00"/>
                </a:solidFill>
              </a:rPr>
              <a:t>Learning</a:t>
            </a:r>
            <a:endParaRPr lang="en-US" sz="1900" b="1" dirty="0">
              <a:ln w="10541" cmpd="sng">
                <a:solidFill>
                  <a:schemeClr val="accent1">
                    <a:shade val="88000"/>
                    <a:satMod val="110000"/>
                  </a:schemeClr>
                </a:solidFill>
                <a:prstDash val="solid"/>
              </a:ln>
              <a:solidFill>
                <a:srgbClr val="FFFF00"/>
              </a:solidFill>
            </a:endParaRPr>
          </a:p>
        </p:txBody>
      </p:sp>
    </p:spTree>
  </p:cSld>
  <p:clrMapOvr>
    <a:masterClrMapping/>
  </p:clrMapOvr>
  <p:transition spd="med" advTm="4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0"/>
            <a:ext cx="1339982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0"/>
            <a:ext cx="9144000" cy="5940088"/>
          </a:xfrm>
          <a:prstGeom prst="rect">
            <a:avLst/>
          </a:prstGeom>
        </p:spPr>
        <p:txBody>
          <a:bodyPr wrap="square">
            <a:spAutoFit/>
          </a:bodyPr>
          <a:lstStyle/>
          <a:p>
            <a:pPr lvl="0" algn="ctr" fontAlgn="base">
              <a:spcBef>
                <a:spcPct val="0"/>
              </a:spcBef>
              <a:spcAft>
                <a:spcPct val="0"/>
              </a:spcAft>
              <a:buClrTx/>
              <a:tabLst>
                <a:tab pos="457200" algn="l"/>
              </a:tabLst>
            </a:pPr>
            <a:r>
              <a:rPr lang="en-US" sz="4000" b="1" dirty="0" smtClean="0">
                <a:solidFill>
                  <a:srgbClr val="FF0000"/>
                </a:solidFill>
                <a:latin typeface="Times New Roman" pitchFamily="18" charset="0"/>
                <a:ea typeface="Times New Roman" pitchFamily="18" charset="0"/>
                <a:cs typeface="Times New Roman" pitchFamily="18" charset="0"/>
              </a:rPr>
              <a:t>Library Cards</a:t>
            </a:r>
            <a:r>
              <a:rPr lang="en-US" sz="3600" b="1" dirty="0" smtClean="0">
                <a:solidFill>
                  <a:srgbClr val="FF0000"/>
                </a:solidFill>
                <a:latin typeface="Times New Roman" pitchFamily="18" charset="0"/>
                <a:ea typeface="Times New Roman" pitchFamily="18" charset="0"/>
                <a:cs typeface="Times New Roman" pitchFamily="18" charset="0"/>
              </a:rPr>
              <a:t> </a:t>
            </a:r>
            <a:endParaRPr lang="en-US" sz="3600" dirty="0" smtClean="0">
              <a:solidFill>
                <a:srgbClr val="FF0000"/>
              </a:solidFill>
              <a:latin typeface="Arial" pitchFamily="34" charset="0"/>
              <a:cs typeface="Arial" pitchFamily="34" charset="0"/>
            </a:endParaRPr>
          </a:p>
          <a:p>
            <a:pPr lvl="0" eaLnBrk="0" fontAlgn="base" hangingPunct="0">
              <a:spcBef>
                <a:spcPct val="0"/>
              </a:spcBef>
              <a:spcAft>
                <a:spcPct val="0"/>
              </a:spcAft>
              <a:buClrTx/>
              <a:tabLst>
                <a:tab pos="457200" algn="l"/>
              </a:tabLst>
            </a:pPr>
            <a:endParaRPr lang="en-US" sz="2800" dirty="0" smtClean="0">
              <a:solidFill>
                <a:schemeClr val="tx1"/>
              </a:solidFill>
              <a:latin typeface="Arial" pitchFamily="34" charset="0"/>
              <a:ea typeface="Times New Roman" pitchFamily="18" charset="0"/>
              <a:cs typeface="Arial" pitchFamily="34" charset="0"/>
            </a:endParaRPr>
          </a:p>
          <a:p>
            <a:pPr marL="457200" lvl="0" indent="-457200" algn="just" eaLnBrk="0" fontAlgn="base" hangingPunct="0">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Students are given four (04) Library Reader’s Tickets (Computer Science (H)-05) which can  be  used at the same time to facilitate readings. </a:t>
            </a:r>
          </a:p>
          <a:p>
            <a:pPr marL="457200" lvl="0" indent="-457200" algn="just" eaLnBrk="0" fontAlgn="base" hangingPunct="0">
              <a:spcBef>
                <a:spcPct val="0"/>
              </a:spcBef>
              <a:spcAft>
                <a:spcPct val="0"/>
              </a:spcAft>
              <a:buClrTx/>
              <a:buFont typeface="Wingdings" panose="05000000000000000000" pitchFamily="2" charset="2"/>
              <a:buChar char="v"/>
              <a:tabLst>
                <a:tab pos="457200" algn="l"/>
              </a:tabLst>
            </a:pPr>
            <a:endPar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eaLnBrk="0" fontAlgn="base" hangingPunct="0">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On Library Reader’s Ticket No. 4 book will be issue for one day only and on rest of the Library Reader Tickets books will be issued for fifteen days. </a:t>
            </a:r>
          </a:p>
          <a:p>
            <a:pPr marL="457200" lvl="0" indent="-457200" algn="just" eaLnBrk="0" fontAlgn="base" hangingPunct="0">
              <a:spcBef>
                <a:spcPct val="0"/>
              </a:spcBef>
              <a:spcAft>
                <a:spcPct val="0"/>
              </a:spcAft>
              <a:buClrTx/>
              <a:buFont typeface="Wingdings" panose="05000000000000000000" pitchFamily="2" charset="2"/>
              <a:buChar char="v"/>
              <a:tabLst>
                <a:tab pos="457200" algn="l"/>
              </a:tabLst>
            </a:pPr>
            <a:endPar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eaLnBrk="0" fontAlgn="base" hangingPunct="0">
              <a:spcBef>
                <a:spcPct val="0"/>
              </a:spcBef>
              <a:spcAft>
                <a:spcPct val="0"/>
              </a:spcAft>
              <a:buClrTx/>
              <a:buFont typeface="Wingdings" panose="05000000000000000000" pitchFamily="2" charset="2"/>
              <a:buChar char="v"/>
              <a:tabLst>
                <a:tab pos="457200" algn="l"/>
              </a:tabLst>
            </a:pPr>
            <a:r>
              <a:rPr lang="en-US" sz="28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Return Library Books on or before the due date to avoid late fine.</a:t>
            </a:r>
            <a:endParaRPr lang="en-US" sz="2800" dirty="0" smtClean="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tabLst>
                <a:tab pos="457200" algn="l"/>
              </a:tabLst>
            </a:pPr>
            <a:endParaRPr lang="en-US" sz="3200" dirty="0">
              <a:solidFill>
                <a:schemeClr val="tx1"/>
              </a:solidFill>
              <a:latin typeface="Arial" pitchFamily="34" charset="0"/>
              <a:cs typeface="Arial" pitchFamily="34" charset="0"/>
            </a:endParaRPr>
          </a:p>
        </p:txBody>
      </p:sp>
    </p:spTree>
  </p:cSld>
  <p:clrMapOvr>
    <a:masterClrMapping/>
  </p:clrMapOvr>
  <p:transition spd="med" advTm="4000">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131802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228600" algn="l"/>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80388" y="0"/>
            <a:ext cx="580158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LIBRARY RULES</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4" name="Rectangle 1"/>
          <p:cNvSpPr>
            <a:spLocks noChangeArrowheads="1"/>
          </p:cNvSpPr>
          <p:nvPr/>
        </p:nvSpPr>
        <p:spPr bwMode="auto">
          <a:xfrm>
            <a:off x="129653" y="802185"/>
            <a:ext cx="8884693"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Students cannot carry any bags into the library.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case of transfer of library tickets the ticket of the original card holder will be cancelled.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case of tearing of pages from any book is reported, strict disciplinary action will be taken.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If a Reader/member lost his/her library ticket, a duplicate library ticket will be issued to him/her in the next academic year to avoid any kind of misuse of the library tickets.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Duplicate cards due to repeated loss of Reader’s Tickets shall be considered only after prior approval of the Principal.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Students have to show College I-Card at the entry gate of library and while issuing the library books.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28600" algn="l"/>
              </a:tabLst>
            </a:pPr>
            <a:r>
              <a:rPr kumimoji="0" 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Books on loan can be called at any time without assigning any reason thereof. </a:t>
            </a: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advTm="4000">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a:p>
            <a:endParaRPr lang="en-US" dirty="0" smtClean="0"/>
          </a:p>
          <a:p>
            <a:endParaRPr lang="en-US" dirty="0" smtClean="0"/>
          </a:p>
          <a:p>
            <a:pPr>
              <a:buNone/>
            </a:pPr>
            <a:endParaRPr lang="en-US" dirty="0" smtClean="0"/>
          </a:p>
          <a:p>
            <a:pPr>
              <a:buNone/>
            </a:pPr>
            <a:endParaRPr lang="en-US" dirty="0" smtClean="0">
              <a:solidFill>
                <a:srgbClr val="FF0000"/>
              </a:solidFill>
            </a:endParaRP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 COMPUTERISATION OF LIBRARY</a:t>
            </a:r>
            <a:endParaRPr lang="en-US" dirty="0">
              <a:solidFill>
                <a:srgbClr val="FF0000"/>
              </a:solidFill>
            </a:endParaRPr>
          </a:p>
        </p:txBody>
      </p:sp>
      <p:pic>
        <p:nvPicPr>
          <p:cNvPr id="4" name="Google Shape;141;p5" descr="C:\Documents and Settings\Administrator\My Documents\library_shab\ppt_shab items\computer sysytem.jpg"/>
          <p:cNvPicPr preferRelativeResize="0"/>
          <p:nvPr/>
        </p:nvPicPr>
        <p:blipFill rotWithShape="1">
          <a:blip r:embed="rId2">
            <a:alphaModFix/>
          </a:blip>
          <a:srcRect/>
          <a:stretch/>
        </p:blipFill>
        <p:spPr>
          <a:xfrm>
            <a:off x="3607424" y="1151466"/>
            <a:ext cx="2014443" cy="1128890"/>
          </a:xfrm>
          <a:prstGeom prst="rect">
            <a:avLst/>
          </a:prstGeom>
          <a:noFill/>
          <a:ln>
            <a:noFill/>
          </a:ln>
        </p:spPr>
      </p:pic>
      <p:sp>
        <p:nvSpPr>
          <p:cNvPr id="5" name="Rectangle 4"/>
          <p:cNvSpPr/>
          <p:nvPr/>
        </p:nvSpPr>
        <p:spPr>
          <a:xfrm>
            <a:off x="0" y="2413338"/>
            <a:ext cx="9144000" cy="3970318"/>
          </a:xfrm>
          <a:prstGeom prst="rect">
            <a:avLst/>
          </a:prstGeom>
        </p:spPr>
        <p:txBody>
          <a:bodyPr wrap="square">
            <a:spAutoFit/>
          </a:bodyPr>
          <a:lstStyle/>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In stage one, KMV Library was fully Automated and updated  with </a:t>
            </a:r>
            <a:r>
              <a:rPr lang="en-US" sz="2800" dirty="0" err="1" smtClean="0">
                <a:latin typeface="Times New Roman" panose="02020603050405020304" pitchFamily="18" charset="0"/>
                <a:cs typeface="Times New Roman" panose="02020603050405020304" pitchFamily="18" charset="0"/>
              </a:rPr>
              <a:t>Libsys</a:t>
            </a:r>
            <a:r>
              <a:rPr lang="en-US" sz="2800" dirty="0" smtClean="0">
                <a:latin typeface="Times New Roman" panose="02020603050405020304" pitchFamily="18" charset="0"/>
                <a:cs typeface="Times New Roman" panose="02020603050405020304" pitchFamily="18" charset="0"/>
              </a:rPr>
              <a:t> Software (L S ease version). AMC of </a:t>
            </a:r>
            <a:r>
              <a:rPr lang="en-US" sz="2800" dirty="0" err="1" smtClean="0">
                <a:latin typeface="Times New Roman" panose="02020603050405020304" pitchFamily="18" charset="0"/>
                <a:cs typeface="Times New Roman" panose="02020603050405020304" pitchFamily="18" charset="0"/>
              </a:rPr>
              <a:t>Libsys</a:t>
            </a:r>
            <a:r>
              <a:rPr lang="en-US" sz="2800" dirty="0" smtClean="0">
                <a:latin typeface="Times New Roman" panose="02020603050405020304" pitchFamily="18" charset="0"/>
                <a:cs typeface="Times New Roman" panose="02020603050405020304" pitchFamily="18" charset="0"/>
              </a:rPr>
              <a:t> Software was done on Regular Basis </a:t>
            </a:r>
            <a:r>
              <a:rPr lang="en-US" sz="2800" dirty="0" err="1" smtClean="0">
                <a:latin typeface="Times New Roman" panose="02020603050405020304" pitchFamily="18" charset="0"/>
                <a:cs typeface="Times New Roman" panose="02020603050405020304" pitchFamily="18" charset="0"/>
              </a:rPr>
              <a:t>upto</a:t>
            </a:r>
            <a:r>
              <a:rPr lang="en-US" sz="2800" dirty="0" smtClean="0">
                <a:latin typeface="Times New Roman" panose="02020603050405020304" pitchFamily="18" charset="0"/>
                <a:cs typeface="Times New Roman" panose="02020603050405020304" pitchFamily="18" charset="0"/>
              </a:rPr>
              <a:t> 2017.</a:t>
            </a:r>
          </a:p>
          <a:p>
            <a:pPr algn="just">
              <a:buFont typeface="Wingdings" panose="05000000000000000000" pitchFamily="2" charset="2"/>
              <a:buChar char="v"/>
            </a:pP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Then in 2017-18 KMV Library shifted to</a:t>
            </a:r>
            <a:r>
              <a:rPr lang="en-US" sz="2800" dirty="0" smtClean="0">
                <a:solidFill>
                  <a:srgbClr val="FF0000"/>
                </a:solidFill>
                <a:latin typeface="Times New Roman" panose="02020603050405020304" pitchFamily="18" charset="0"/>
                <a:cs typeface="Times New Roman" panose="02020603050405020304" pitchFamily="18" charset="0"/>
              </a:rPr>
              <a:t> e-</a:t>
            </a:r>
            <a:r>
              <a:rPr lang="en-US" sz="2800" dirty="0" err="1" smtClean="0">
                <a:solidFill>
                  <a:srgbClr val="FF0000"/>
                </a:solidFill>
                <a:latin typeface="Times New Roman" panose="02020603050405020304" pitchFamily="18" charset="0"/>
                <a:cs typeface="Times New Roman" panose="02020603050405020304" pitchFamily="18" charset="0"/>
              </a:rPr>
              <a:t>Granthalaya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software from </a:t>
            </a:r>
            <a:r>
              <a:rPr lang="en-US" sz="2800" dirty="0" err="1" smtClean="0">
                <a:latin typeface="Times New Roman" panose="02020603050405020304" pitchFamily="18" charset="0"/>
                <a:cs typeface="Times New Roman" panose="02020603050405020304" pitchFamily="18" charset="0"/>
              </a:rPr>
              <a:t>Libsys</a:t>
            </a:r>
            <a:r>
              <a:rPr lang="en-US" sz="2800" dirty="0" smtClean="0">
                <a:latin typeface="Times New Roman" panose="02020603050405020304" pitchFamily="18" charset="0"/>
                <a:cs typeface="Times New Roman" panose="02020603050405020304" pitchFamily="18" charset="0"/>
              </a:rPr>
              <a:t> Software.  Now it becomes a </a:t>
            </a:r>
            <a:r>
              <a:rPr lang="en-US" sz="2800" dirty="0" smtClean="0">
                <a:solidFill>
                  <a:srgbClr val="FF0000"/>
                </a:solidFill>
                <a:latin typeface="Times New Roman" panose="02020603050405020304" pitchFamily="18" charset="0"/>
                <a:cs typeface="Times New Roman" panose="02020603050405020304" pitchFamily="18" charset="0"/>
              </a:rPr>
              <a:t>web Based Library</a:t>
            </a:r>
            <a:r>
              <a:rPr lang="en-US" sz="28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Library's data is available on </a:t>
            </a:r>
            <a:r>
              <a:rPr lang="en-US" sz="2800" dirty="0" smtClean="0">
                <a:solidFill>
                  <a:srgbClr val="FF0000"/>
                </a:solidFill>
                <a:latin typeface="Times New Roman" panose="02020603050405020304" pitchFamily="18" charset="0"/>
                <a:cs typeface="Times New Roman" panose="02020603050405020304" pitchFamily="18" charset="0"/>
              </a:rPr>
              <a:t>NIC CLOUD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med" advTm="4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         e- GRANTHALAYA </a:t>
            </a:r>
            <a:endParaRPr lang="en-US" dirty="0"/>
          </a:p>
        </p:txBody>
      </p:sp>
      <p:pic>
        <p:nvPicPr>
          <p:cNvPr id="6" name="Picture 5"/>
          <p:cNvPicPr/>
          <p:nvPr/>
        </p:nvPicPr>
        <p:blipFill>
          <a:blip r:embed="rId2" cstate="print"/>
          <a:srcRect/>
          <a:stretch>
            <a:fillRect/>
          </a:stretch>
        </p:blipFill>
        <p:spPr bwMode="auto">
          <a:xfrm>
            <a:off x="-1" y="1339913"/>
            <a:ext cx="9144001" cy="5518087"/>
          </a:xfrm>
          <a:prstGeom prst="rect">
            <a:avLst/>
          </a:prstGeom>
          <a:noFill/>
          <a:ln w="9525">
            <a:noFill/>
            <a:miter lim="800000"/>
            <a:headEnd/>
            <a:tailEnd/>
          </a:ln>
        </p:spPr>
      </p:pic>
    </p:spTree>
  </p:cSld>
  <p:clrMapOvr>
    <a:masterClrMapping/>
  </p:clrMapOvr>
  <p:transition spd="med" advTm="4000">
    <p:zoom/>
  </p:transition>
  <p:timing>
    <p:tnLst>
      <p:par>
        <p:cTn id="1" dur="indefinite" restart="never" nodeType="tmRoot"/>
      </p:par>
    </p:tnLst>
  </p:timing>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TotalTime>
  <Words>1372</Words>
  <PresentationFormat>On-screen Show (4:3)</PresentationFormat>
  <Paragraphs>184</Paragraphs>
  <Slides>56</Slides>
  <Notes>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Slide 1</vt:lpstr>
      <vt:lpstr>   </vt:lpstr>
      <vt:lpstr>   KESHAV MAHAVIDYALAYA LIBRARY</vt:lpstr>
      <vt:lpstr>  ABOUT THE LIBRARY</vt:lpstr>
      <vt:lpstr>Slide 5</vt:lpstr>
      <vt:lpstr>Slide 6</vt:lpstr>
      <vt:lpstr>Slide 7</vt:lpstr>
      <vt:lpstr> COMPUTERISATION OF LIBRARY</vt:lpstr>
      <vt:lpstr>         e- GRANTHALAYA </vt:lpstr>
      <vt:lpstr>               WEB -OPAC</vt:lpstr>
      <vt:lpstr>Slide 11</vt:lpstr>
      <vt:lpstr>       BOOK - COLLECTION</vt:lpstr>
      <vt:lpstr>           e - RESOURCES</vt:lpstr>
      <vt:lpstr>            PERIODICALS</vt:lpstr>
      <vt:lpstr>      LIBRARY SERVICES</vt:lpstr>
      <vt:lpstr>       CIRCULATION SERVICE</vt:lpstr>
      <vt:lpstr>    TECHNICAL SERVICE</vt:lpstr>
      <vt:lpstr>     REFERENCE SERVICE</vt:lpstr>
      <vt:lpstr>FACILITIES PROVIDED TO USERS WITH  SPECIAL NEED </vt:lpstr>
      <vt:lpstr>LIBRARY IS A HUB OF VARIOUS          ACTIVITIES</vt:lpstr>
      <vt:lpstr>SERVICES PROVIDED DURING COVID -19 PERIOD</vt:lpstr>
      <vt:lpstr>              N -  LIST</vt:lpstr>
      <vt:lpstr> ABOUT  N- LIST DATABASE</vt:lpstr>
      <vt:lpstr>          CCTV  CAMERA’S</vt:lpstr>
      <vt:lpstr> View of library  :Various Sections </vt:lpstr>
      <vt:lpstr>     Library works as a team.   The motive of library is to serve at its best and satisfy  each and every user.  </vt:lpstr>
      <vt:lpstr>            IMPORTANT LINKS</vt:lpstr>
      <vt:lpstr>    ENTRANCE OF LIBRARY</vt:lpstr>
      <vt:lpstr> ENTRY DOOR NEAR LIBRARY COUNTER</vt:lpstr>
      <vt:lpstr>REFERENCE –TOOLS : LIBRARY</vt:lpstr>
      <vt:lpstr>  DICTIONARY STAND : LIBRARY</vt:lpstr>
      <vt:lpstr> PROPERTY COUNTER: LIBRARY</vt:lpstr>
      <vt:lpstr>     CATALOGUE -CABINETS</vt:lpstr>
      <vt:lpstr> BRAILLE  MATERIAL </vt:lpstr>
      <vt:lpstr>      REFERENCE BOOKS</vt:lpstr>
      <vt:lpstr>PERIODICAL RACK</vt:lpstr>
      <vt:lpstr> LIBRARY - COUNTER</vt:lpstr>
      <vt:lpstr>  PERIODICAL SECTION</vt:lpstr>
      <vt:lpstr> INTERNET LAB: LIBRARY</vt:lpstr>
      <vt:lpstr> ENTRY IN REGISTER </vt:lpstr>
      <vt:lpstr>READING -ROOM ENTRANCE</vt:lpstr>
      <vt:lpstr>LINE 1 : MATHEMATICS LINE 2: SIDE A: MATHEMATICS             SIDE B : ELECTRONICS(1-5 RACKS)                           MATHEMATICS (6-9 RACKS)  </vt:lpstr>
      <vt:lpstr>LINE: 3 : ELECTRONICS LINE 4 : SIDE A : ELECTRONICS (1-4 RACKS)                           COMMERCE (5-9 RACKS)           SIDE B : COMMERCE </vt:lpstr>
      <vt:lpstr>          LINE : 5 : COMMERCE  </vt:lpstr>
      <vt:lpstr> LINE 6 : COMMERCE</vt:lpstr>
      <vt:lpstr>   LINE : 7   PHYSICS</vt:lpstr>
      <vt:lpstr>         COMPUTER SCIENCE      LINE NO.8 &amp;9 (FIRST FLOOR)</vt:lpstr>
      <vt:lpstr>LINE 10 : ROW A: PSYCHOLOGY                     ROW B :CHEMISTRY  (1-8 RACKS)         ENVIRONMENTAL SC. (9-10 RACKS)</vt:lpstr>
      <vt:lpstr>LINE:11 ROW A: REFERENCE BOOKS(1-5 RACKS)                        &amp; HINDI (6-10 RACKS)              ROW B:  REFERENCE BOOK (1-5 RACKS)                       &amp; ENGLISH (6-10 RACKS)</vt:lpstr>
      <vt:lpstr>BOOK CASES: FIRST FLOOR</vt:lpstr>
      <vt:lpstr>Slide 51</vt:lpstr>
      <vt:lpstr>FACULTY’S READING SPACE ON FIRST FLOOR</vt:lpstr>
      <vt:lpstr>SEMINAR TABLE ON           FIRST FLOOR</vt:lpstr>
      <vt:lpstr>LIBRARY VIEW FROM  FIRST FLOOR: PROPER SUN LIGHT.</vt:lpstr>
      <vt:lpstr>LIBRARY VIEW FROM    FIRST FLOOR: PROPER SUN LIGHT.</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KESHAV MAHAVIDYALAYA LIBRARY</dc:title>
  <dc:creator>j</dc:creator>
  <cp:lastModifiedBy>Administrator</cp:lastModifiedBy>
  <cp:revision>228</cp:revision>
  <dcterms:created xsi:type="dcterms:W3CDTF">2015-07-13T09:26:00Z</dcterms:created>
  <dcterms:modified xsi:type="dcterms:W3CDTF">2021-12-16T10:12:26Z</dcterms:modified>
</cp:coreProperties>
</file>